
<file path=[Content_Types].xml><?xml version="1.0" encoding="utf-8"?>
<Types xmlns="http://schemas.openxmlformats.org/package/2006/content-types">
  <Default Extension="glb" ContentType="model/gltf.binary"/>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79" r:id="rId28"/>
    <p:sldId id="281" r:id="rId29"/>
    <p:sldId id="282" r:id="rId30"/>
    <p:sldId id="283" r:id="rId31"/>
    <p:sldId id="284" r:id="rId32"/>
    <p:sldId id="28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94660"/>
  </p:normalViewPr>
  <p:slideViewPr>
    <p:cSldViewPr snapToGrid="0" showGuides="1">
      <p:cViewPr>
        <p:scale>
          <a:sx n="59" d="100"/>
          <a:sy n="59" d="100"/>
        </p:scale>
        <p:origin x="1358" y="6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A959E-49B1-47B8-BEBA-C6252BFB655C}"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93955-6910-45F7-AD09-0E04E0B1A70C}" type="slidenum">
              <a:rPr lang="en-US" smtClean="0"/>
              <a:t>‹#›</a:t>
            </a:fld>
            <a:endParaRPr lang="en-US"/>
          </a:p>
        </p:txBody>
      </p:sp>
    </p:spTree>
    <p:extLst>
      <p:ext uri="{BB962C8B-B14F-4D97-AF65-F5344CB8AC3E}">
        <p14:creationId xmlns:p14="http://schemas.microsoft.com/office/powerpoint/2010/main" val="362800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3</a:t>
            </a:fld>
            <a:endParaRPr lang="en-US"/>
          </a:p>
        </p:txBody>
      </p:sp>
    </p:spTree>
    <p:extLst>
      <p:ext uri="{BB962C8B-B14F-4D97-AF65-F5344CB8AC3E}">
        <p14:creationId xmlns:p14="http://schemas.microsoft.com/office/powerpoint/2010/main" val="292473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9</a:t>
            </a:fld>
            <a:endParaRPr lang="en-US"/>
          </a:p>
        </p:txBody>
      </p:sp>
    </p:spTree>
    <p:extLst>
      <p:ext uri="{BB962C8B-B14F-4D97-AF65-F5344CB8AC3E}">
        <p14:creationId xmlns:p14="http://schemas.microsoft.com/office/powerpoint/2010/main" val="161127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10</a:t>
            </a:fld>
            <a:endParaRPr lang="en-US"/>
          </a:p>
        </p:txBody>
      </p:sp>
    </p:spTree>
    <p:extLst>
      <p:ext uri="{BB962C8B-B14F-4D97-AF65-F5344CB8AC3E}">
        <p14:creationId xmlns:p14="http://schemas.microsoft.com/office/powerpoint/2010/main" val="209279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11</a:t>
            </a:fld>
            <a:endParaRPr lang="en-US"/>
          </a:p>
        </p:txBody>
      </p:sp>
    </p:spTree>
    <p:extLst>
      <p:ext uri="{BB962C8B-B14F-4D97-AF65-F5344CB8AC3E}">
        <p14:creationId xmlns:p14="http://schemas.microsoft.com/office/powerpoint/2010/main" val="280691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12</a:t>
            </a:fld>
            <a:endParaRPr lang="en-US"/>
          </a:p>
        </p:txBody>
      </p:sp>
    </p:spTree>
    <p:extLst>
      <p:ext uri="{BB962C8B-B14F-4D97-AF65-F5344CB8AC3E}">
        <p14:creationId xmlns:p14="http://schemas.microsoft.com/office/powerpoint/2010/main" val="253269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13</a:t>
            </a:fld>
            <a:endParaRPr lang="en-US"/>
          </a:p>
        </p:txBody>
      </p:sp>
    </p:spTree>
    <p:extLst>
      <p:ext uri="{BB962C8B-B14F-4D97-AF65-F5344CB8AC3E}">
        <p14:creationId xmlns:p14="http://schemas.microsoft.com/office/powerpoint/2010/main" val="288687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14</a:t>
            </a:fld>
            <a:endParaRPr lang="en-US"/>
          </a:p>
        </p:txBody>
      </p:sp>
    </p:spTree>
    <p:extLst>
      <p:ext uri="{BB962C8B-B14F-4D97-AF65-F5344CB8AC3E}">
        <p14:creationId xmlns:p14="http://schemas.microsoft.com/office/powerpoint/2010/main" val="352645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93955-6910-45F7-AD09-0E04E0B1A70C}" type="slidenum">
              <a:rPr lang="en-US" smtClean="0"/>
              <a:t>15</a:t>
            </a:fld>
            <a:endParaRPr lang="en-US"/>
          </a:p>
        </p:txBody>
      </p:sp>
    </p:spTree>
    <p:extLst>
      <p:ext uri="{BB962C8B-B14F-4D97-AF65-F5344CB8AC3E}">
        <p14:creationId xmlns:p14="http://schemas.microsoft.com/office/powerpoint/2010/main" val="86737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3DC5-0417-DF47-27C5-40A299808D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F859AD-EF1B-1A82-FA0F-1A0746EAA0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AED21-0E91-FFE4-75B0-DCF83D3DE793}"/>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5" name="Footer Placeholder 4">
            <a:extLst>
              <a:ext uri="{FF2B5EF4-FFF2-40B4-BE49-F238E27FC236}">
                <a16:creationId xmlns:a16="http://schemas.microsoft.com/office/drawing/2014/main" id="{29481D20-1D85-EAA0-59BF-D62969027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2EA2D-7B67-0F63-C706-75CB0EBCBB4A}"/>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376205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934A-C8B7-1964-AEB5-68351E1A10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44E1C-EC3C-7741-8493-4752E82896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00497-4342-8F8C-4DED-7EA476316276}"/>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5" name="Footer Placeholder 4">
            <a:extLst>
              <a:ext uri="{FF2B5EF4-FFF2-40B4-BE49-F238E27FC236}">
                <a16:creationId xmlns:a16="http://schemas.microsoft.com/office/drawing/2014/main" id="{8AC5FB23-6046-9017-A797-BE67E68EC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E704C-C256-3713-B5E5-242C8CA25309}"/>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880308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B7F8FA-CCF7-B1BC-ADAF-0E16F3F87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D83FA8-F4C2-04C2-76ED-E7C5B1AAE2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1157A-6665-F48B-DF59-033E0F92E800}"/>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5" name="Footer Placeholder 4">
            <a:extLst>
              <a:ext uri="{FF2B5EF4-FFF2-40B4-BE49-F238E27FC236}">
                <a16:creationId xmlns:a16="http://schemas.microsoft.com/office/drawing/2014/main" id="{AEC2619C-1192-A3E5-28C7-42D338D26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64AA2-5F01-3E10-B884-92EB3716E33B}"/>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304565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A340-7CC6-DEB6-594A-7B007C066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70A6F-623B-4B07-FD04-8EA8E4730A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A1148-1BF9-99A0-F04C-4DCA91ABB764}"/>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5" name="Footer Placeholder 4">
            <a:extLst>
              <a:ext uri="{FF2B5EF4-FFF2-40B4-BE49-F238E27FC236}">
                <a16:creationId xmlns:a16="http://schemas.microsoft.com/office/drawing/2014/main" id="{31C51BB2-403C-A132-2D7E-4C00AA8D6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DE7D3-BFAA-A5CA-65FE-FA2F638ECC7A}"/>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23405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5569-0FDC-1C51-E935-C70F20828D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2AF7DB-DF8C-B8EA-DC1D-24BD2852F6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E7B9D-B035-23E6-72AC-31337160B40F}"/>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5" name="Footer Placeholder 4">
            <a:extLst>
              <a:ext uri="{FF2B5EF4-FFF2-40B4-BE49-F238E27FC236}">
                <a16:creationId xmlns:a16="http://schemas.microsoft.com/office/drawing/2014/main" id="{E040C654-6FD9-7F62-9D5A-D3B362955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39F0B-E500-5A28-7DC3-5942D305EAA9}"/>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376453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7747-42BD-FF86-1689-9E636E3AC0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428A22-4B43-FCF4-68E6-F7162BA0D9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E3A5F-24C5-A94E-21DA-5AA898EC67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7B6C68-390A-814E-78E6-07E07EFFF1D0}"/>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6" name="Footer Placeholder 5">
            <a:extLst>
              <a:ext uri="{FF2B5EF4-FFF2-40B4-BE49-F238E27FC236}">
                <a16:creationId xmlns:a16="http://schemas.microsoft.com/office/drawing/2014/main" id="{CDED659C-2379-BB65-5570-881D40D7C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5ED4C-7C82-582A-61EE-6C8BC9063E16}"/>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103455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4566-38B9-B15D-1766-F721BA4FBB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DE7B7-91C8-10E5-B4E3-BD5EB109BF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EE223-3F54-205E-FD28-27F24A25DA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40A06-09ED-BB64-4216-BAC871BBB7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732AF-FFE1-3B45-73D7-7C3FBB3C8F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D53A39-900E-9F9E-D92E-3EE236F4C52F}"/>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8" name="Footer Placeholder 7">
            <a:extLst>
              <a:ext uri="{FF2B5EF4-FFF2-40B4-BE49-F238E27FC236}">
                <a16:creationId xmlns:a16="http://schemas.microsoft.com/office/drawing/2014/main" id="{D451D6DC-EA39-D0EA-5978-BE58474370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8CED84-5193-8C5D-368A-F83D08B83B30}"/>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337477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22D-0C01-1C51-6E96-7816B65349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10544F-AFBF-C321-E9D5-EEC4AEE89CB0}"/>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4" name="Footer Placeholder 3">
            <a:extLst>
              <a:ext uri="{FF2B5EF4-FFF2-40B4-BE49-F238E27FC236}">
                <a16:creationId xmlns:a16="http://schemas.microsoft.com/office/drawing/2014/main" id="{85910761-225D-2E90-D5E0-EB3DCAD2B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01DA4C-4899-3264-9A35-FDB2AAF30A35}"/>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641034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31154-AA82-93DD-ECEA-6AED44651BC4}"/>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3" name="Footer Placeholder 2">
            <a:extLst>
              <a:ext uri="{FF2B5EF4-FFF2-40B4-BE49-F238E27FC236}">
                <a16:creationId xmlns:a16="http://schemas.microsoft.com/office/drawing/2014/main" id="{C3E9F7B0-62AF-6532-24DB-FFB4DA2D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3EA695-C9EF-ECF5-F95B-E8373C34AA57}"/>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131183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76B3-3188-37AA-30BA-14E434D79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4BBDE7-B6CC-5E28-F013-9C7A5C702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38A457-C6B5-2C42-3057-592CCF4A3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3E52F-F554-825F-1BCD-97C4B2683068}"/>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6" name="Footer Placeholder 5">
            <a:extLst>
              <a:ext uri="{FF2B5EF4-FFF2-40B4-BE49-F238E27FC236}">
                <a16:creationId xmlns:a16="http://schemas.microsoft.com/office/drawing/2014/main" id="{76B13FCC-59AD-255D-CC58-EED34C073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66457-8461-9BD3-49C6-77B6C73B740B}"/>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323120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CFDB-E174-5774-1A36-B372A95CF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178218-DB02-ECAB-8209-682498D8B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F1A45D-ACF1-1E3D-3088-C6BAE4BC5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343F6-EAC7-B0CE-380C-F9305B9757CF}"/>
              </a:ext>
            </a:extLst>
          </p:cNvPr>
          <p:cNvSpPr>
            <a:spLocks noGrp="1"/>
          </p:cNvSpPr>
          <p:nvPr>
            <p:ph type="dt" sz="half" idx="10"/>
          </p:nvPr>
        </p:nvSpPr>
        <p:spPr/>
        <p:txBody>
          <a:bodyPr/>
          <a:lstStyle/>
          <a:p>
            <a:fld id="{4081859E-BA0E-4510-9374-1753699AFE6A}" type="datetimeFigureOut">
              <a:rPr lang="en-US" smtClean="0"/>
              <a:t>10/22/2024</a:t>
            </a:fld>
            <a:endParaRPr lang="en-US"/>
          </a:p>
        </p:txBody>
      </p:sp>
      <p:sp>
        <p:nvSpPr>
          <p:cNvPr id="6" name="Footer Placeholder 5">
            <a:extLst>
              <a:ext uri="{FF2B5EF4-FFF2-40B4-BE49-F238E27FC236}">
                <a16:creationId xmlns:a16="http://schemas.microsoft.com/office/drawing/2014/main" id="{F96BD40D-320A-5250-3183-08D3EBEEE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FEEAB-3085-E95E-99F0-CB056F9E8076}"/>
              </a:ext>
            </a:extLst>
          </p:cNvPr>
          <p:cNvSpPr>
            <a:spLocks noGrp="1"/>
          </p:cNvSpPr>
          <p:nvPr>
            <p:ph type="sldNum" sz="quarter" idx="12"/>
          </p:nvPr>
        </p:nvSpPr>
        <p:spPr/>
        <p:txBody>
          <a:bodyPr/>
          <a:lstStyle/>
          <a:p>
            <a:fld id="{1F0EECB4-9B28-4B54-980D-95372FB590E3}" type="slidenum">
              <a:rPr lang="en-US" smtClean="0"/>
              <a:t>‹#›</a:t>
            </a:fld>
            <a:endParaRPr lang="en-US"/>
          </a:p>
        </p:txBody>
      </p:sp>
    </p:spTree>
    <p:extLst>
      <p:ext uri="{BB962C8B-B14F-4D97-AF65-F5344CB8AC3E}">
        <p14:creationId xmlns:p14="http://schemas.microsoft.com/office/powerpoint/2010/main" val="202341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4F6BC-BEE1-FF8B-904B-4B7F71654F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4634E6-0D91-7555-7D7C-CB326C0D86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088E-F372-8C25-5E8C-5F7351321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81859E-BA0E-4510-9374-1753699AFE6A}" type="datetimeFigureOut">
              <a:rPr lang="en-US" smtClean="0"/>
              <a:t>10/22/2024</a:t>
            </a:fld>
            <a:endParaRPr lang="en-US"/>
          </a:p>
        </p:txBody>
      </p:sp>
      <p:sp>
        <p:nvSpPr>
          <p:cNvPr id="5" name="Footer Placeholder 4">
            <a:extLst>
              <a:ext uri="{FF2B5EF4-FFF2-40B4-BE49-F238E27FC236}">
                <a16:creationId xmlns:a16="http://schemas.microsoft.com/office/drawing/2014/main" id="{5E997E15-6909-187D-3893-311D124A0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4D95B0-1298-D59A-3A7B-6EAE6454D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0EECB4-9B28-4B54-980D-95372FB590E3}" type="slidenum">
              <a:rPr lang="en-US" smtClean="0"/>
              <a:t>‹#›</a:t>
            </a:fld>
            <a:endParaRPr lang="en-US"/>
          </a:p>
        </p:txBody>
      </p:sp>
    </p:spTree>
    <p:extLst>
      <p:ext uri="{BB962C8B-B14F-4D97-AF65-F5344CB8AC3E}">
        <p14:creationId xmlns:p14="http://schemas.microsoft.com/office/powerpoint/2010/main" val="388884276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17/06/relationships/model3d" Target="../media/model3d6.glb"/><Relationship Id="rId5" Type="http://schemas.openxmlformats.org/officeDocument/2006/relationships/image" Target="../media/image15.png"/><Relationship Id="rId4" Type="http://schemas.microsoft.com/office/2017/06/relationships/model3d" Target="../media/model3d5.glb"/></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17/06/relationships/model3d" Target="../media/model3d7.glb"/></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17/06/relationships/model3d" Target="../media/model3d8.glb"/><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microsoft.com/office/2017/06/relationships/model3d" Target="../media/model3d9.glb"/><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7/06/relationships/model3d" Target="../media/model3d10.glb"/><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17/06/relationships/model3d" Target="../media/model3d11.glb"/><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17/06/relationships/model3d" Target="../media/model3d2.glb"/><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3.glb"/><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17/06/relationships/model3d" Target="../media/model3d4.glb"/></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2C4B6F-4901-A7F6-3067-AE35DD31F3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3070" y="4403672"/>
            <a:ext cx="4285859" cy="1176630"/>
          </a:xfrm>
          <a:prstGeom prst="rect">
            <a:avLst/>
          </a:prstGeom>
        </p:spPr>
      </p:pic>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7797456" cy="1569660"/>
          </a:xfrm>
          <a:prstGeom prst="rect">
            <a:avLst/>
          </a:prstGeom>
          <a:noFill/>
        </p:spPr>
        <p:txBody>
          <a:bodyPr wrap="none" rtlCol="0">
            <a:spAutoFit/>
          </a:bodyPr>
          <a:lstStyle/>
          <a:p>
            <a:r>
              <a:rPr lang="en-US" sz="4800" b="1" dirty="0">
                <a:latin typeface="Arial Black" panose="020B0A04020102020204" pitchFamily="34" charset="0"/>
              </a:rPr>
              <a:t>Personal Necessity for</a:t>
            </a:r>
          </a:p>
          <a:p>
            <a:r>
              <a:rPr lang="en-US" sz="4800" b="1" dirty="0">
                <a:latin typeface="Arial Black" panose="020B0A04020102020204" pitchFamily="34" charset="0"/>
              </a:rPr>
              <a:t>Food Services Staff</a:t>
            </a:r>
          </a:p>
        </p:txBody>
      </p:sp>
      <p:pic>
        <p:nvPicPr>
          <p:cNvPr id="2" name="Picture 1">
            <a:extLst>
              <a:ext uri="{FF2B5EF4-FFF2-40B4-BE49-F238E27FC236}">
                <a16:creationId xmlns:a16="http://schemas.microsoft.com/office/drawing/2014/main" id="{359A4597-12FD-00D2-2C6C-3625F4C25D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1158" y="1789034"/>
            <a:ext cx="5864860" cy="3279932"/>
          </a:xfrm>
          <a:prstGeom prst="rect">
            <a:avLst/>
          </a:prstGeom>
        </p:spPr>
      </p:pic>
      <p:pic>
        <p:nvPicPr>
          <p:cNvPr id="5" name="Picture 4">
            <a:extLst>
              <a:ext uri="{FF2B5EF4-FFF2-40B4-BE49-F238E27FC236}">
                <a16:creationId xmlns:a16="http://schemas.microsoft.com/office/drawing/2014/main" id="{049642AF-69F8-DA41-1D14-A4E0830B17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6286" y="1984162"/>
            <a:ext cx="4517528" cy="2792210"/>
          </a:xfrm>
          <a:prstGeom prst="rect">
            <a:avLst/>
          </a:prstGeom>
        </p:spPr>
      </p:pic>
      <p:pic>
        <p:nvPicPr>
          <p:cNvPr id="7" name="Picture 6">
            <a:extLst>
              <a:ext uri="{FF2B5EF4-FFF2-40B4-BE49-F238E27FC236}">
                <a16:creationId xmlns:a16="http://schemas.microsoft.com/office/drawing/2014/main" id="{1E180D5C-9412-B38F-0955-12EC4DF0F2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1872" y="2941277"/>
            <a:ext cx="3353091" cy="975445"/>
          </a:xfrm>
          <a:prstGeom prst="rect">
            <a:avLst/>
          </a:prstGeom>
        </p:spPr>
      </p:pic>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orange letters on a black background&#10;&#10;Description automatically generated">
            <a:extLst>
              <a:ext uri="{FF2B5EF4-FFF2-40B4-BE49-F238E27FC236}">
                <a16:creationId xmlns:a16="http://schemas.microsoft.com/office/drawing/2014/main" id="{21FF177B-780D-8575-8224-B69612DE30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49381" y="5503361"/>
            <a:ext cx="6647319" cy="1144394"/>
          </a:xfrm>
          <a:prstGeom prst="rect">
            <a:avLst/>
          </a:prstGeom>
        </p:spPr>
      </p:pic>
    </p:spTree>
    <p:extLst>
      <p:ext uri="{BB962C8B-B14F-4D97-AF65-F5344CB8AC3E}">
        <p14:creationId xmlns:p14="http://schemas.microsoft.com/office/powerpoint/2010/main" val="294681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Eligible Personal Necessity Absences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following reasons may entitle you to use Personal Necessity: </a:t>
            </a:r>
          </a:p>
        </p:txBody>
      </p:sp>
      <p:sp>
        <p:nvSpPr>
          <p:cNvPr id="5" name="TextBox 4">
            <a:extLst>
              <a:ext uri="{FF2B5EF4-FFF2-40B4-BE49-F238E27FC236}">
                <a16:creationId xmlns:a16="http://schemas.microsoft.com/office/drawing/2014/main" id="{2BE025C7-17ED-454D-EFDB-A2DF1C690A73}"/>
              </a:ext>
            </a:extLst>
          </p:cNvPr>
          <p:cNvSpPr txBox="1"/>
          <p:nvPr/>
        </p:nvSpPr>
        <p:spPr>
          <a:xfrm>
            <a:off x="838200" y="2257484"/>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One day is allowable to be taken for registration or final examination in district recognized institutions of higher learning. Verification of the registration or examination schedule may be required by the appropriate administrator.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203449"/>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3434417"/>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Required attendance at the employee’s child’s or ward’s classroom and meeting with school administrator because of suspension pursuant to (Education Code Section 230.8).</a:t>
            </a:r>
          </a:p>
        </p:txBody>
      </p:sp>
      <p:pic>
        <p:nvPicPr>
          <p:cNvPr id="8" name="Picture 7">
            <a:extLst>
              <a:ext uri="{FF2B5EF4-FFF2-40B4-BE49-F238E27FC236}">
                <a16:creationId xmlns:a16="http://schemas.microsoft.com/office/drawing/2014/main" id="{CEF1A199-D310-C63E-A6DE-A25439FDAF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3368893"/>
            <a:ext cx="451143" cy="512108"/>
          </a:xfrm>
          <a:prstGeom prst="rect">
            <a:avLst/>
          </a:prstGeom>
        </p:spPr>
      </p:pic>
      <mc:AlternateContent xmlns:mc="http://schemas.openxmlformats.org/markup-compatibility/2006">
        <mc:Choice xmlns:am3d="http://schemas.microsoft.com/office/drawing/2017/model3d" Requires="am3d">
          <p:graphicFrame>
            <p:nvGraphicFramePr>
              <p:cNvPr id="6" name="3D Model 5" descr="Residential House">
                <a:extLst>
                  <a:ext uri="{FF2B5EF4-FFF2-40B4-BE49-F238E27FC236}">
                    <a16:creationId xmlns:a16="http://schemas.microsoft.com/office/drawing/2014/main" id="{6500A3E9-A150-B6E4-B531-DB5C18DD01EB}"/>
                  </a:ext>
                </a:extLst>
              </p:cNvPr>
              <p:cNvGraphicFramePr>
                <a:graphicFrameLocks noChangeAspect="1"/>
              </p:cNvGraphicFramePr>
              <p:nvPr>
                <p:extLst>
                  <p:ext uri="{D42A27DB-BD31-4B8C-83A1-F6EECF244321}">
                    <p14:modId xmlns:p14="http://schemas.microsoft.com/office/powerpoint/2010/main" val="65868542"/>
                  </p:ext>
                </p:extLst>
              </p:nvPr>
            </p:nvGraphicFramePr>
            <p:xfrm>
              <a:off x="2349007" y="4445740"/>
              <a:ext cx="2035009" cy="1949505"/>
            </p:xfrm>
            <a:graphic>
              <a:graphicData uri="http://schemas.microsoft.com/office/drawing/2017/model3d">
                <am3d:model3d r:embed="rId4">
                  <am3d:spPr>
                    <a:xfrm>
                      <a:off x="0" y="0"/>
                      <a:ext cx="2035009" cy="1949505"/>
                    </a:xfrm>
                    <a:prstGeom prst="rect">
                      <a:avLst/>
                    </a:prstGeom>
                  </am3d:spPr>
                  <am3d:camera>
                    <am3d:pos x="0" y="0" z="75862235"/>
                    <am3d:up dx="0" dy="36000000" dz="0"/>
                    <am3d:lookAt x="0" y="0" z="0"/>
                    <am3d:perspective fov="2700000"/>
                  </am3d:camera>
                  <am3d:trans>
                    <am3d:meterPerModelUnit n="397732" d="1000000"/>
                    <am3d:preTrans dx="0" dy="-14437568" dz="0"/>
                    <am3d:scale>
                      <am3d:sx n="1000000" d="1000000"/>
                      <am3d:sy n="1000000" d="1000000"/>
                      <am3d:sz n="1000000" d="1000000"/>
                    </am3d:scale>
                    <am3d:rot ax="-151549" ay="-97777" az="4307"/>
                    <am3d:postTrans dx="0" dy="0" dz="0"/>
                  </am3d:trans>
                  <am3d:raster rName="Office3DRenderer" rVer="16.0.8326">
                    <am3d:blip r:embed="rId5"/>
                  </am3d:raster>
                  <am3d:objViewport viewportSz="33853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esidential House">
                <a:extLst>
                  <a:ext uri="{FF2B5EF4-FFF2-40B4-BE49-F238E27FC236}">
                    <a16:creationId xmlns:a16="http://schemas.microsoft.com/office/drawing/2014/main" id="{6500A3E9-A150-B6E4-B531-DB5C18DD01EB}"/>
                  </a:ext>
                </a:extLst>
              </p:cNvPr>
              <p:cNvPicPr>
                <a:picLocks noGrp="1" noRot="1" noChangeAspect="1" noMove="1" noResize="1" noEditPoints="1" noAdjustHandles="1" noChangeArrowheads="1" noChangeShapeType="1" noCrop="1"/>
              </p:cNvPicPr>
              <p:nvPr/>
            </p:nvPicPr>
            <p:blipFill>
              <a:blip r:embed="rId5"/>
              <a:stretch>
                <a:fillRect/>
              </a:stretch>
            </p:blipFill>
            <p:spPr>
              <a:xfrm>
                <a:off x="2349007" y="4445740"/>
                <a:ext cx="2035009" cy="194950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Courthouse">
                <a:extLst>
                  <a:ext uri="{FF2B5EF4-FFF2-40B4-BE49-F238E27FC236}">
                    <a16:creationId xmlns:a16="http://schemas.microsoft.com/office/drawing/2014/main" id="{C534E9AA-A08A-264E-C454-338359B593E3}"/>
                  </a:ext>
                </a:extLst>
              </p:cNvPr>
              <p:cNvGraphicFramePr>
                <a:graphicFrameLocks noChangeAspect="1"/>
              </p:cNvGraphicFramePr>
              <p:nvPr>
                <p:extLst>
                  <p:ext uri="{D42A27DB-BD31-4B8C-83A1-F6EECF244321}">
                    <p14:modId xmlns:p14="http://schemas.microsoft.com/office/powerpoint/2010/main" val="2902212935"/>
                  </p:ext>
                </p:extLst>
              </p:nvPr>
            </p:nvGraphicFramePr>
            <p:xfrm>
              <a:off x="5224226" y="4051951"/>
              <a:ext cx="5282584" cy="2436821"/>
            </p:xfrm>
            <a:graphic>
              <a:graphicData uri="http://schemas.microsoft.com/office/drawing/2017/model3d">
                <am3d:model3d r:embed="rId6">
                  <am3d:spPr>
                    <a:xfrm>
                      <a:off x="0" y="0"/>
                      <a:ext cx="5282584" cy="2436821"/>
                    </a:xfrm>
                    <a:prstGeom prst="rect">
                      <a:avLst/>
                    </a:prstGeom>
                  </am3d:spPr>
                  <am3d:camera>
                    <am3d:pos x="0" y="0" z="58257815"/>
                    <am3d:up dx="0" dy="36000000" dz="0"/>
                    <am3d:lookAt x="0" y="0" z="0"/>
                    <am3d:perspective fov="2700000"/>
                  </am3d:camera>
                  <am3d:trans>
                    <am3d:meterPerModelUnit n="50285" d="1000000"/>
                    <am3d:preTrans dx="0" dy="-5531458" dz="-3168089"/>
                    <am3d:scale>
                      <am3d:sx n="1000000" d="1000000"/>
                      <am3d:sy n="1000000" d="1000000"/>
                      <am3d:sz n="1000000" d="1000000"/>
                    </am3d:scale>
                    <am3d:rot ax="596316" ay="-22632" az="-3966"/>
                    <am3d:postTrans dx="0" dy="0" dz="0"/>
                  </am3d:trans>
                  <am3d:raster rName="Office3DRenderer" rVer="16.0.8326">
                    <am3d:blip r:embed="rId7"/>
                  </am3d:raster>
                  <am3d:objViewport viewportSz="63476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Courthouse">
                <a:extLst>
                  <a:ext uri="{FF2B5EF4-FFF2-40B4-BE49-F238E27FC236}">
                    <a16:creationId xmlns:a16="http://schemas.microsoft.com/office/drawing/2014/main" id="{C534E9AA-A08A-264E-C454-338359B593E3}"/>
                  </a:ext>
                </a:extLst>
              </p:cNvPr>
              <p:cNvPicPr>
                <a:picLocks noGrp="1" noRot="1" noChangeAspect="1" noMove="1" noResize="1" noEditPoints="1" noAdjustHandles="1" noChangeArrowheads="1" noChangeShapeType="1" noCrop="1"/>
              </p:cNvPicPr>
              <p:nvPr/>
            </p:nvPicPr>
            <p:blipFill>
              <a:blip r:embed="rId7"/>
              <a:stretch>
                <a:fillRect/>
              </a:stretch>
            </p:blipFill>
            <p:spPr>
              <a:xfrm>
                <a:off x="5224226" y="4051951"/>
                <a:ext cx="5282584" cy="2436821"/>
              </a:xfrm>
              <a:prstGeom prst="rect">
                <a:avLst/>
              </a:prstGeom>
            </p:spPr>
          </p:pic>
        </mc:Fallback>
      </mc:AlternateContent>
    </p:spTree>
    <p:extLst>
      <p:ext uri="{BB962C8B-B14F-4D97-AF65-F5344CB8AC3E}">
        <p14:creationId xmlns:p14="http://schemas.microsoft.com/office/powerpoint/2010/main" val="4205052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Protecting Personal Necessity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Generally speaking, Personal Necessity absences are not protected. </a:t>
            </a:r>
          </a:p>
        </p:txBody>
      </p:sp>
      <p:sp>
        <p:nvSpPr>
          <p:cNvPr id="5" name="TextBox 4">
            <a:extLst>
              <a:ext uri="{FF2B5EF4-FFF2-40B4-BE49-F238E27FC236}">
                <a16:creationId xmlns:a16="http://schemas.microsoft.com/office/drawing/2014/main" id="{2BE025C7-17ED-454D-EFDB-A2DF1C690A73}"/>
              </a:ext>
            </a:extLst>
          </p:cNvPr>
          <p:cNvSpPr txBox="1"/>
          <p:nvPr/>
        </p:nvSpPr>
        <p:spPr>
          <a:xfrm>
            <a:off x="838200" y="2257484"/>
            <a:ext cx="10725150" cy="123110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following absences are the only ones protected under Personal Necessity:</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Religious Holiday of the Employee’s faith.</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Appearance in Court as a Litigant or Witness Under Subpoena.</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School Activities</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203449"/>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3672542"/>
            <a:ext cx="10725150" cy="224676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Note</a:t>
            </a:r>
            <a:r>
              <a:rPr lang="en-US" sz="2000" dirty="0">
                <a:latin typeface="Poppins" panose="00000500000000000000" pitchFamily="2" charset="0"/>
                <a:cs typeface="Poppins" panose="00000500000000000000" pitchFamily="2" charset="0"/>
              </a:rPr>
              <a:t>: School Activities (Optional to read CBA language in both Teamsters Article </a:t>
            </a:r>
            <a:r>
              <a:rPr lang="en-US" sz="2000" dirty="0" err="1">
                <a:latin typeface="Poppins" panose="00000500000000000000" pitchFamily="2" charset="0"/>
                <a:cs typeface="Poppins" panose="00000500000000000000" pitchFamily="2" charset="0"/>
              </a:rPr>
              <a:t>Xlll</a:t>
            </a:r>
            <a:r>
              <a:rPr lang="en-US" sz="2000" dirty="0">
                <a:latin typeface="Poppins" panose="00000500000000000000" pitchFamily="2" charset="0"/>
                <a:cs typeface="Poppins" panose="00000500000000000000" pitchFamily="2" charset="0"/>
              </a:rPr>
              <a:t>, m. and SEIU Article </a:t>
            </a:r>
            <a:r>
              <a:rPr lang="en-US" sz="2000" dirty="0" err="1">
                <a:latin typeface="Poppins" panose="00000500000000000000" pitchFamily="2" charset="0"/>
                <a:cs typeface="Poppins" panose="00000500000000000000" pitchFamily="2" charset="0"/>
              </a:rPr>
              <a:t>Xlll</a:t>
            </a:r>
            <a:r>
              <a:rPr lang="en-US" sz="2000" dirty="0">
                <a:latin typeface="Poppins" panose="00000500000000000000" pitchFamily="2" charset="0"/>
                <a:cs typeface="Poppins" panose="00000500000000000000" pitchFamily="2" charset="0"/>
              </a:rPr>
              <a:t>, 13.0, K.) “Up to one (1) day of paid Personal Necessity Leave and additional hours of accrued Vacation or unpaid not to exceed a total of eight (8) hours per calendar month or forty (40) hours per school year for attendance at the school of their employee’s own child, ward, or grandchild for the purpose of a school activities leave. The employee must notify the administrator or designee at least five (5) working days prior to the absence.”</a:t>
            </a:r>
          </a:p>
        </p:txBody>
      </p:sp>
    </p:spTree>
    <p:extLst>
      <p:ext uri="{BB962C8B-B14F-4D97-AF65-F5344CB8AC3E}">
        <p14:creationId xmlns:p14="http://schemas.microsoft.com/office/powerpoint/2010/main" val="44779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928774" cy="1569660"/>
          </a:xfrm>
          <a:prstGeom prst="rect">
            <a:avLst/>
          </a:prstGeom>
          <a:noFill/>
        </p:spPr>
        <p:txBody>
          <a:bodyPr wrap="square" rtlCol="0">
            <a:spAutoFit/>
          </a:bodyPr>
          <a:lstStyle/>
          <a:p>
            <a:r>
              <a:rPr lang="en-US" sz="4800" b="1" dirty="0">
                <a:latin typeface="Arial Black" panose="020B0A04020102020204" pitchFamily="34" charset="0"/>
              </a:rPr>
              <a:t>Limits and Conditions Upon Allowing Personal Necessity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44225"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total number of days allowed for such absence shall not exceed the number of days granted pursuant to their Collective Bargaining Agreement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927349"/>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2986742"/>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days allowed shall be deducted from and shall not exceed the number of full-pay days of accrued illness leave to which the employee is entitled.</a:t>
            </a:r>
          </a:p>
        </p:txBody>
      </p:sp>
      <p:pic>
        <p:nvPicPr>
          <p:cNvPr id="2" name="Picture 1">
            <a:extLst>
              <a:ext uri="{FF2B5EF4-FFF2-40B4-BE49-F238E27FC236}">
                <a16:creationId xmlns:a16="http://schemas.microsoft.com/office/drawing/2014/main" id="{D81627D5-E3A3-2C60-CB06-93470DFE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3813174"/>
            <a:ext cx="451143" cy="512108"/>
          </a:xfrm>
          <a:prstGeom prst="rect">
            <a:avLst/>
          </a:prstGeom>
        </p:spPr>
      </p:pic>
      <p:sp>
        <p:nvSpPr>
          <p:cNvPr id="6" name="TextBox 5">
            <a:extLst>
              <a:ext uri="{FF2B5EF4-FFF2-40B4-BE49-F238E27FC236}">
                <a16:creationId xmlns:a16="http://schemas.microsoft.com/office/drawing/2014/main" id="{04211B73-CD3E-0E03-BE60-0E664DE838D9}"/>
              </a:ext>
            </a:extLst>
          </p:cNvPr>
          <p:cNvSpPr txBox="1"/>
          <p:nvPr/>
        </p:nvSpPr>
        <p:spPr>
          <a:xfrm>
            <a:off x="838200" y="3864293"/>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Personal Necessity Leave may not be granted during a strike, demonstration or any work stoppage.</a:t>
            </a:r>
          </a:p>
        </p:txBody>
      </p:sp>
      <p:sp>
        <p:nvSpPr>
          <p:cNvPr id="8" name="TextBox 7">
            <a:extLst>
              <a:ext uri="{FF2B5EF4-FFF2-40B4-BE49-F238E27FC236}">
                <a16:creationId xmlns:a16="http://schemas.microsoft.com/office/drawing/2014/main" id="{727D593A-5A7C-FC35-B25B-57CF08EB783A}"/>
              </a:ext>
            </a:extLst>
          </p:cNvPr>
          <p:cNvSpPr txBox="1"/>
          <p:nvPr/>
        </p:nvSpPr>
        <p:spPr>
          <a:xfrm>
            <a:off x="838200" y="4711838"/>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When practicable, written request on the appropriate form shall be filed with the appropriate administrator no less than five (5) days in advance of a religious holiday or court appearance.</a:t>
            </a:r>
          </a:p>
        </p:txBody>
      </p:sp>
      <p:pic>
        <p:nvPicPr>
          <p:cNvPr id="9" name="Picture 8">
            <a:extLst>
              <a:ext uri="{FF2B5EF4-FFF2-40B4-BE49-F238E27FC236}">
                <a16:creationId xmlns:a16="http://schemas.microsoft.com/office/drawing/2014/main" id="{CD74D57D-1F43-9445-B51A-93D59F632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4659967"/>
            <a:ext cx="451143" cy="512108"/>
          </a:xfrm>
          <a:prstGeom prst="rect">
            <a:avLst/>
          </a:prstGeom>
        </p:spPr>
      </p:pic>
      <p:sp>
        <p:nvSpPr>
          <p:cNvPr id="10" name="TextBox 9">
            <a:extLst>
              <a:ext uri="{FF2B5EF4-FFF2-40B4-BE49-F238E27FC236}">
                <a16:creationId xmlns:a16="http://schemas.microsoft.com/office/drawing/2014/main" id="{0B65D9F1-62D7-C22C-0ADF-7BEBBEB89BA4}"/>
              </a:ext>
            </a:extLst>
          </p:cNvPr>
          <p:cNvSpPr txBox="1"/>
          <p:nvPr/>
        </p:nvSpPr>
        <p:spPr>
          <a:xfrm>
            <a:off x="838200" y="5887437"/>
            <a:ext cx="1072515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employee may be required to verify the nature of such necessity.</a:t>
            </a:r>
          </a:p>
        </p:txBody>
      </p:sp>
      <p:pic>
        <p:nvPicPr>
          <p:cNvPr id="12" name="Picture 11">
            <a:extLst>
              <a:ext uri="{FF2B5EF4-FFF2-40B4-BE49-F238E27FC236}">
                <a16:creationId xmlns:a16="http://schemas.microsoft.com/office/drawing/2014/main" id="{B6536D96-1861-6265-1182-A88BE3BFA0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3" y="5828133"/>
            <a:ext cx="451143" cy="512108"/>
          </a:xfrm>
          <a:prstGeom prst="rect">
            <a:avLst/>
          </a:prstGeom>
        </p:spPr>
      </p:pic>
    </p:spTree>
    <p:extLst>
      <p:ext uri="{BB962C8B-B14F-4D97-AF65-F5344CB8AC3E}">
        <p14:creationId xmlns:p14="http://schemas.microsoft.com/office/powerpoint/2010/main" val="117820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928774" cy="830997"/>
          </a:xfrm>
          <a:prstGeom prst="rect">
            <a:avLst/>
          </a:prstGeom>
          <a:noFill/>
        </p:spPr>
        <p:txBody>
          <a:bodyPr wrap="square" rtlCol="0">
            <a:spAutoFit/>
          </a:bodyPr>
          <a:lstStyle/>
          <a:p>
            <a:r>
              <a:rPr lang="en-US" sz="4800" b="1" dirty="0">
                <a:latin typeface="Arial Black" panose="020B0A04020102020204" pitchFamily="34" charset="0"/>
              </a:rPr>
              <a:t>Kin-Care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95350"/>
            <a:ext cx="10096500" cy="1569660"/>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Under Kin-Care, Employees may use six (6) days of paid leave for an ill parent, parent-in-law, child, spouse, registered domestic partner, grandparent, grandchild, sibling or designated person so long as they have full-pay illness hours available.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555874"/>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2596217"/>
            <a:ext cx="5257800"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Every January, employees receive a new set of Kin-Care days; for most employees that would be six (6) Kin-Care days for the year.</a:t>
            </a:r>
          </a:p>
        </p:txBody>
      </p:sp>
      <p:pic>
        <p:nvPicPr>
          <p:cNvPr id="2" name="Picture 1">
            <a:extLst>
              <a:ext uri="{FF2B5EF4-FFF2-40B4-BE49-F238E27FC236}">
                <a16:creationId xmlns:a16="http://schemas.microsoft.com/office/drawing/2014/main" id="{D81627D5-E3A3-2C60-CB06-93470DFE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3984624"/>
            <a:ext cx="451143" cy="512108"/>
          </a:xfrm>
          <a:prstGeom prst="rect">
            <a:avLst/>
          </a:prstGeom>
        </p:spPr>
      </p:pic>
      <p:sp>
        <p:nvSpPr>
          <p:cNvPr id="6" name="TextBox 5">
            <a:extLst>
              <a:ext uri="{FF2B5EF4-FFF2-40B4-BE49-F238E27FC236}">
                <a16:creationId xmlns:a16="http://schemas.microsoft.com/office/drawing/2014/main" id="{04211B73-CD3E-0E03-BE60-0E664DE838D9}"/>
              </a:ext>
            </a:extLst>
          </p:cNvPr>
          <p:cNvSpPr txBox="1"/>
          <p:nvPr/>
        </p:nvSpPr>
        <p:spPr>
          <a:xfrm>
            <a:off x="838200" y="4026218"/>
            <a:ext cx="525780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Kin-Care is not to be used for bonding with a new child, unless the child has an illness, injury, or medical condition.</a:t>
            </a:r>
          </a:p>
        </p:txBody>
      </p:sp>
      <p:sp>
        <p:nvSpPr>
          <p:cNvPr id="8" name="TextBox 7">
            <a:extLst>
              <a:ext uri="{FF2B5EF4-FFF2-40B4-BE49-F238E27FC236}">
                <a16:creationId xmlns:a16="http://schemas.microsoft.com/office/drawing/2014/main" id="{727D593A-5A7C-FC35-B25B-57CF08EB783A}"/>
              </a:ext>
            </a:extLst>
          </p:cNvPr>
          <p:cNvSpPr txBox="1"/>
          <p:nvPr/>
        </p:nvSpPr>
        <p:spPr>
          <a:xfrm>
            <a:off x="838200" y="5199044"/>
            <a:ext cx="9877426"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Rules for requiring the employee’s medical verification under Kin-Care are the same as the District’s Policy for Personal Illness (based on the contractual language for that employee’s classification, The District may find it reasonably necessary to verify the absences). </a:t>
            </a:r>
          </a:p>
        </p:txBody>
      </p:sp>
      <p:pic>
        <p:nvPicPr>
          <p:cNvPr id="9" name="Picture 8">
            <a:extLst>
              <a:ext uri="{FF2B5EF4-FFF2-40B4-BE49-F238E27FC236}">
                <a16:creationId xmlns:a16="http://schemas.microsoft.com/office/drawing/2014/main" id="{CD74D57D-1F43-9445-B51A-93D59F632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5145742"/>
            <a:ext cx="451143" cy="512108"/>
          </a:xfrm>
          <a:prstGeom prst="rect">
            <a:avLst/>
          </a:prstGeom>
        </p:spPr>
      </p:pic>
      <mc:AlternateContent xmlns:mc="http://schemas.openxmlformats.org/markup-compatibility/2006">
        <mc:Choice xmlns:am3d="http://schemas.microsoft.com/office/drawing/2017/model3d" Requires="am3d">
          <p:graphicFrame>
            <p:nvGraphicFramePr>
              <p:cNvPr id="13" name="3D Model 12" descr="Rubber Duck">
                <a:extLst>
                  <a:ext uri="{FF2B5EF4-FFF2-40B4-BE49-F238E27FC236}">
                    <a16:creationId xmlns:a16="http://schemas.microsoft.com/office/drawing/2014/main" id="{A2880953-19FD-545A-3B4C-630FC7162C04}"/>
                  </a:ext>
                </a:extLst>
              </p:cNvPr>
              <p:cNvGraphicFramePr>
                <a:graphicFrameLocks noChangeAspect="1"/>
              </p:cNvGraphicFramePr>
              <p:nvPr>
                <p:extLst>
                  <p:ext uri="{D42A27DB-BD31-4B8C-83A1-F6EECF244321}">
                    <p14:modId xmlns:p14="http://schemas.microsoft.com/office/powerpoint/2010/main" val="1708172553"/>
                  </p:ext>
                </p:extLst>
              </p:nvPr>
            </p:nvGraphicFramePr>
            <p:xfrm>
              <a:off x="7822593" y="2153536"/>
              <a:ext cx="2167934" cy="2928614"/>
            </p:xfrm>
            <a:graphic>
              <a:graphicData uri="http://schemas.microsoft.com/office/drawing/2017/model3d">
                <am3d:model3d r:embed="rId4">
                  <am3d:spPr>
                    <a:xfrm>
                      <a:off x="0" y="0"/>
                      <a:ext cx="2167934" cy="2928614"/>
                    </a:xfrm>
                    <a:prstGeom prst="rect">
                      <a:avLst/>
                    </a:prstGeom>
                  </am3d:spPr>
                  <am3d:camera>
                    <am3d:pos x="0" y="0" z="66706151"/>
                    <am3d:up dx="0" dy="36000000" dz="0"/>
                    <am3d:lookAt x="0" y="0" z="0"/>
                    <am3d:perspective fov="2700000"/>
                  </am3d:camera>
                  <am3d:trans>
                    <am3d:meterPerModelUnit n="3280840" d="1000000"/>
                    <am3d:preTrans dx="730398" dy="-4116210" dz="-10742434"/>
                    <am3d:scale>
                      <am3d:sx n="1000000" d="1000000"/>
                      <am3d:sy n="1000000" d="1000000"/>
                      <am3d:sz n="1000000" d="1000000"/>
                    </am3d:scale>
                    <am3d:rot ax="1638416" ay="3419105" az="1404532"/>
                    <am3d:postTrans dx="0" dy="0" dz="0"/>
                  </am3d:trans>
                  <am3d:raster rName="Office3DRenderer" rVer="16.0.8326">
                    <am3d:blip r:embed="rId5"/>
                  </am3d:raster>
                  <am3d:objViewport viewportSz="43358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ubber Duck">
                <a:extLst>
                  <a:ext uri="{FF2B5EF4-FFF2-40B4-BE49-F238E27FC236}">
                    <a16:creationId xmlns:a16="http://schemas.microsoft.com/office/drawing/2014/main" id="{A2880953-19FD-545A-3B4C-630FC7162C04}"/>
                  </a:ext>
                </a:extLst>
              </p:cNvPr>
              <p:cNvPicPr>
                <a:picLocks noGrp="1" noRot="1" noChangeAspect="1" noMove="1" noResize="1" noEditPoints="1" noAdjustHandles="1" noChangeArrowheads="1" noChangeShapeType="1" noCrop="1"/>
              </p:cNvPicPr>
              <p:nvPr/>
            </p:nvPicPr>
            <p:blipFill>
              <a:blip r:embed="rId5"/>
              <a:stretch>
                <a:fillRect/>
              </a:stretch>
            </p:blipFill>
            <p:spPr>
              <a:xfrm>
                <a:off x="7822593" y="2153536"/>
                <a:ext cx="2167934" cy="29286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Rubber Duck">
                <a:extLst>
                  <a:ext uri="{FF2B5EF4-FFF2-40B4-BE49-F238E27FC236}">
                    <a16:creationId xmlns:a16="http://schemas.microsoft.com/office/drawing/2014/main" id="{EEA42078-2ABB-4CBB-60FE-3EBEEF9F430B}"/>
                  </a:ext>
                </a:extLst>
              </p:cNvPr>
              <p:cNvGraphicFramePr>
                <a:graphicFrameLocks noChangeAspect="1"/>
              </p:cNvGraphicFramePr>
              <p:nvPr>
                <p:extLst>
                  <p:ext uri="{D42A27DB-BD31-4B8C-83A1-F6EECF244321}">
                    <p14:modId xmlns:p14="http://schemas.microsoft.com/office/powerpoint/2010/main" val="1540790193"/>
                  </p:ext>
                </p:extLst>
              </p:nvPr>
            </p:nvGraphicFramePr>
            <p:xfrm>
              <a:off x="7023090" y="3557713"/>
              <a:ext cx="1217424" cy="1540802"/>
            </p:xfrm>
            <a:graphic>
              <a:graphicData uri="http://schemas.microsoft.com/office/drawing/2017/model3d">
                <am3d:model3d r:embed="rId4">
                  <am3d:spPr>
                    <a:xfrm>
                      <a:off x="0" y="0"/>
                      <a:ext cx="1217424" cy="1540802"/>
                    </a:xfrm>
                    <a:prstGeom prst="rect">
                      <a:avLst/>
                    </a:prstGeom>
                  </am3d:spPr>
                  <am3d:camera>
                    <am3d:pos x="0" y="0" z="66706151"/>
                    <am3d:up dx="0" dy="36000000" dz="0"/>
                    <am3d:lookAt x="0" y="0" z="0"/>
                    <am3d:perspective fov="2700000"/>
                  </am3d:camera>
                  <am3d:trans>
                    <am3d:meterPerModelUnit n="3280840" d="1000000"/>
                    <am3d:preTrans dx="730398" dy="-4116210" dz="-10742434"/>
                    <am3d:scale>
                      <am3d:sx n="1000000" d="1000000"/>
                      <am3d:sy n="1000000" d="1000000"/>
                      <am3d:sz n="1000000" d="1000000"/>
                    </am3d:scale>
                    <am3d:rot ax="9774035" ay="3382654" az="9937895"/>
                    <am3d:postTrans dx="0" dy="0" dz="0"/>
                  </am3d:trans>
                  <am3d:raster rName="Office3DRenderer" rVer="16.0.8326">
                    <am3d:blip r:embed="rId6"/>
                  </am3d:raster>
                  <am3d:objViewport viewportSz="22826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Rubber Duck">
                <a:extLst>
                  <a:ext uri="{FF2B5EF4-FFF2-40B4-BE49-F238E27FC236}">
                    <a16:creationId xmlns:a16="http://schemas.microsoft.com/office/drawing/2014/main" id="{EEA42078-2ABB-4CBB-60FE-3EBEEF9F430B}"/>
                  </a:ext>
                </a:extLst>
              </p:cNvPr>
              <p:cNvPicPr>
                <a:picLocks noGrp="1" noRot="1" noChangeAspect="1" noMove="1" noResize="1" noEditPoints="1" noAdjustHandles="1" noChangeArrowheads="1" noChangeShapeType="1" noCrop="1"/>
              </p:cNvPicPr>
              <p:nvPr/>
            </p:nvPicPr>
            <p:blipFill>
              <a:blip r:embed="rId6"/>
              <a:stretch>
                <a:fillRect/>
              </a:stretch>
            </p:blipFill>
            <p:spPr>
              <a:xfrm>
                <a:off x="7023090" y="3557713"/>
                <a:ext cx="1217424" cy="1540802"/>
              </a:xfrm>
              <a:prstGeom prst="rect">
                <a:avLst/>
              </a:prstGeom>
            </p:spPr>
          </p:pic>
        </mc:Fallback>
      </mc:AlternateContent>
    </p:spTree>
    <p:extLst>
      <p:ext uri="{BB962C8B-B14F-4D97-AF65-F5344CB8AC3E}">
        <p14:creationId xmlns:p14="http://schemas.microsoft.com/office/powerpoint/2010/main" val="98932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928774" cy="830997"/>
          </a:xfrm>
          <a:prstGeom prst="rect">
            <a:avLst/>
          </a:prstGeom>
          <a:noFill/>
        </p:spPr>
        <p:txBody>
          <a:bodyPr wrap="square" rtlCol="0">
            <a:spAutoFit/>
          </a:bodyPr>
          <a:lstStyle/>
          <a:p>
            <a:r>
              <a:rPr lang="en-US" sz="4800" b="1" dirty="0">
                <a:latin typeface="Arial Black" panose="020B0A04020102020204" pitchFamily="34" charset="0"/>
              </a:rPr>
              <a:t>Bereavement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945357"/>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Effective January 1, 2023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1498599"/>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1557992"/>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are allowed to take up to 5 days of Bereavement Leave as a protected absence upon the death of a covered family member.</a:t>
            </a:r>
          </a:p>
        </p:txBody>
      </p:sp>
      <p:pic>
        <p:nvPicPr>
          <p:cNvPr id="2" name="Picture 1">
            <a:extLst>
              <a:ext uri="{FF2B5EF4-FFF2-40B4-BE49-F238E27FC236}">
                <a16:creationId xmlns:a16="http://schemas.microsoft.com/office/drawing/2014/main" id="{D81627D5-E3A3-2C60-CB06-93470DFE0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317749"/>
            <a:ext cx="451143" cy="512108"/>
          </a:xfrm>
          <a:prstGeom prst="rect">
            <a:avLst/>
          </a:prstGeom>
        </p:spPr>
      </p:pic>
      <p:sp>
        <p:nvSpPr>
          <p:cNvPr id="6" name="TextBox 5">
            <a:extLst>
              <a:ext uri="{FF2B5EF4-FFF2-40B4-BE49-F238E27FC236}">
                <a16:creationId xmlns:a16="http://schemas.microsoft.com/office/drawing/2014/main" id="{04211B73-CD3E-0E03-BE60-0E664DE838D9}"/>
              </a:ext>
            </a:extLst>
          </p:cNvPr>
          <p:cNvSpPr txBox="1"/>
          <p:nvPr/>
        </p:nvSpPr>
        <p:spPr>
          <a:xfrm>
            <a:off x="838200" y="2359343"/>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Covered family members are spouse, child, parent, sibling, grandparent, grandchild, state-registered domestic partner, parent-in-law or designated person.</a:t>
            </a:r>
          </a:p>
        </p:txBody>
      </p:sp>
      <p:sp>
        <p:nvSpPr>
          <p:cNvPr id="8" name="TextBox 7">
            <a:extLst>
              <a:ext uri="{FF2B5EF4-FFF2-40B4-BE49-F238E27FC236}">
                <a16:creationId xmlns:a16="http://schemas.microsoft.com/office/drawing/2014/main" id="{727D593A-5A7C-FC35-B25B-57CF08EB783A}"/>
              </a:ext>
            </a:extLst>
          </p:cNvPr>
          <p:cNvSpPr txBox="1"/>
          <p:nvPr/>
        </p:nvSpPr>
        <p:spPr>
          <a:xfrm>
            <a:off x="838200" y="4597538"/>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Bereavement leave must be completed within 3 months of the date of death of the covered family member.</a:t>
            </a:r>
          </a:p>
        </p:txBody>
      </p:sp>
      <p:pic>
        <p:nvPicPr>
          <p:cNvPr id="9" name="Picture 8">
            <a:extLst>
              <a:ext uri="{FF2B5EF4-FFF2-40B4-BE49-F238E27FC236}">
                <a16:creationId xmlns:a16="http://schemas.microsoft.com/office/drawing/2014/main" id="{CD74D57D-1F43-9445-B51A-93D59F632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3440767"/>
            <a:ext cx="451143" cy="512108"/>
          </a:xfrm>
          <a:prstGeom prst="rect">
            <a:avLst/>
          </a:prstGeom>
        </p:spPr>
      </p:pic>
      <p:sp>
        <p:nvSpPr>
          <p:cNvPr id="10" name="TextBox 9">
            <a:extLst>
              <a:ext uri="{FF2B5EF4-FFF2-40B4-BE49-F238E27FC236}">
                <a16:creationId xmlns:a16="http://schemas.microsoft.com/office/drawing/2014/main" id="{0B65D9F1-62D7-C22C-0ADF-7BEBBEB89BA4}"/>
              </a:ext>
            </a:extLst>
          </p:cNvPr>
          <p:cNvSpPr txBox="1"/>
          <p:nvPr/>
        </p:nvSpPr>
        <p:spPr>
          <a:xfrm>
            <a:off x="838200" y="3487137"/>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are </a:t>
            </a:r>
            <a:r>
              <a:rPr lang="en-US" sz="2000" b="1" dirty="0">
                <a:latin typeface="Poppins" panose="00000500000000000000" pitchFamily="2" charset="0"/>
                <a:cs typeface="Poppins" panose="00000500000000000000" pitchFamily="2" charset="0"/>
              </a:rPr>
              <a:t>not</a:t>
            </a:r>
            <a:r>
              <a:rPr lang="en-US" sz="2000" dirty="0">
                <a:latin typeface="Poppins" panose="00000500000000000000" pitchFamily="2" charset="0"/>
                <a:cs typeface="Poppins" panose="00000500000000000000" pitchFamily="2" charset="0"/>
              </a:rPr>
              <a:t> required to take 5 days of bereavement leave consecutively. For example, they could take 3 days immediately upon a covered family member’s passing, followed by 2 days weeks later for memorial service.</a:t>
            </a:r>
          </a:p>
        </p:txBody>
      </p:sp>
      <p:pic>
        <p:nvPicPr>
          <p:cNvPr id="12" name="Picture 11">
            <a:extLst>
              <a:ext uri="{FF2B5EF4-FFF2-40B4-BE49-F238E27FC236}">
                <a16:creationId xmlns:a16="http://schemas.microsoft.com/office/drawing/2014/main" id="{B6536D96-1861-6265-1182-A88BE3BFA0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3" y="4551783"/>
            <a:ext cx="451143" cy="512108"/>
          </a:xfrm>
          <a:prstGeom prst="rect">
            <a:avLst/>
          </a:prstGeom>
        </p:spPr>
      </p:pic>
      <p:sp>
        <p:nvSpPr>
          <p:cNvPr id="5" name="TextBox 4">
            <a:extLst>
              <a:ext uri="{FF2B5EF4-FFF2-40B4-BE49-F238E27FC236}">
                <a16:creationId xmlns:a16="http://schemas.microsoft.com/office/drawing/2014/main" id="{7871056A-9BCF-DFE2-A79B-2C88F5BD7342}"/>
              </a:ext>
            </a:extLst>
          </p:cNvPr>
          <p:cNvSpPr txBox="1"/>
          <p:nvPr/>
        </p:nvSpPr>
        <p:spPr>
          <a:xfrm>
            <a:off x="838200" y="5400162"/>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To be eligible, the employee must have been employed for at least 30 days before the first day of bereavement absence.</a:t>
            </a:r>
          </a:p>
        </p:txBody>
      </p:sp>
      <p:pic>
        <p:nvPicPr>
          <p:cNvPr id="13" name="Picture 12">
            <a:extLst>
              <a:ext uri="{FF2B5EF4-FFF2-40B4-BE49-F238E27FC236}">
                <a16:creationId xmlns:a16="http://schemas.microsoft.com/office/drawing/2014/main" id="{33AC983C-530A-14F5-0C99-F12A0E0276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05" y="5348357"/>
            <a:ext cx="451143" cy="512108"/>
          </a:xfrm>
          <a:prstGeom prst="rect">
            <a:avLst/>
          </a:prstGeom>
        </p:spPr>
      </p:pic>
    </p:spTree>
    <p:extLst>
      <p:ext uri="{BB962C8B-B14F-4D97-AF65-F5344CB8AC3E}">
        <p14:creationId xmlns:p14="http://schemas.microsoft.com/office/powerpoint/2010/main" val="204882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928774" cy="830997"/>
          </a:xfrm>
          <a:prstGeom prst="rect">
            <a:avLst/>
          </a:prstGeom>
          <a:noFill/>
        </p:spPr>
        <p:txBody>
          <a:bodyPr wrap="square" rtlCol="0">
            <a:spAutoFit/>
          </a:bodyPr>
          <a:lstStyle/>
          <a:p>
            <a:r>
              <a:rPr lang="en-US" sz="4800" b="1" dirty="0">
                <a:latin typeface="Arial Black" panose="020B0A04020102020204" pitchFamily="34" charset="0"/>
              </a:rPr>
              <a:t>Bereavement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945357"/>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Effective January 1, 2023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1498599"/>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1557992"/>
            <a:ext cx="10725150" cy="1938992"/>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are </a:t>
            </a:r>
            <a:r>
              <a:rPr lang="en-US" sz="2000" b="1" dirty="0">
                <a:latin typeface="Poppins" panose="00000500000000000000" pitchFamily="2" charset="0"/>
                <a:cs typeface="Poppins" panose="00000500000000000000" pitchFamily="2" charset="0"/>
              </a:rPr>
              <a:t>not</a:t>
            </a:r>
            <a:r>
              <a:rPr lang="en-US" sz="2000" dirty="0">
                <a:latin typeface="Poppins" panose="00000500000000000000" pitchFamily="2" charset="0"/>
                <a:cs typeface="Poppins" panose="00000500000000000000" pitchFamily="2" charset="0"/>
              </a:rPr>
              <a:t> limited to a total of 5 days of bereavement days per year nor do they have a limit on how much Bereavement Leave they may take a year. An employee is allowed to take up to 5 days of Bereavement Leave per covered family member or per occurrence. Thus, if an employee has more than one covered family member pass away in a year, they are eligible to make multiple Bereavement Leave for up to 5 days for each death.</a:t>
            </a:r>
          </a:p>
        </p:txBody>
      </p:sp>
      <p:pic>
        <p:nvPicPr>
          <p:cNvPr id="9" name="Picture 8">
            <a:extLst>
              <a:ext uri="{FF2B5EF4-FFF2-40B4-BE49-F238E27FC236}">
                <a16:creationId xmlns:a16="http://schemas.microsoft.com/office/drawing/2014/main" id="{CD74D57D-1F43-9445-B51A-93D59F632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3497917"/>
            <a:ext cx="451143" cy="512108"/>
          </a:xfrm>
          <a:prstGeom prst="rect">
            <a:avLst/>
          </a:prstGeom>
        </p:spPr>
      </p:pic>
      <p:sp>
        <p:nvSpPr>
          <p:cNvPr id="10" name="TextBox 9">
            <a:extLst>
              <a:ext uri="{FF2B5EF4-FFF2-40B4-BE49-F238E27FC236}">
                <a16:creationId xmlns:a16="http://schemas.microsoft.com/office/drawing/2014/main" id="{0B65D9F1-62D7-C22C-0ADF-7BEBBEB89BA4}"/>
              </a:ext>
            </a:extLst>
          </p:cNvPr>
          <p:cNvSpPr txBox="1"/>
          <p:nvPr/>
        </p:nvSpPr>
        <p:spPr>
          <a:xfrm>
            <a:off x="838200" y="3563337"/>
            <a:ext cx="10725150"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need to provide documentation together with their Absence Request. Acceptable documentation is a death certificate, a published obituary or written verification of death, burial, or memorial services from a mortuary, funeral home, burial society, crematorium, religious institution, or government agency.</a:t>
            </a:r>
          </a:p>
        </p:txBody>
      </p:sp>
      <p:sp>
        <p:nvSpPr>
          <p:cNvPr id="5" name="TextBox 4">
            <a:extLst>
              <a:ext uri="{FF2B5EF4-FFF2-40B4-BE49-F238E27FC236}">
                <a16:creationId xmlns:a16="http://schemas.microsoft.com/office/drawing/2014/main" id="{7871056A-9BCF-DFE2-A79B-2C88F5BD7342}"/>
              </a:ext>
            </a:extLst>
          </p:cNvPr>
          <p:cNvSpPr txBox="1"/>
          <p:nvPr/>
        </p:nvSpPr>
        <p:spPr>
          <a:xfrm>
            <a:off x="838200" y="5028687"/>
            <a:ext cx="10725150" cy="1508105"/>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District pays for Bereavement Leave as follows: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3 days as paid Bereavement.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remaining 2 days the employee needs to indicate whether they want them to be paid as Bereavement Personal Necessity, Bereavement Vacation or Bereavement Unpaid.</a:t>
            </a:r>
          </a:p>
        </p:txBody>
      </p:sp>
      <p:pic>
        <p:nvPicPr>
          <p:cNvPr id="13" name="Picture 12">
            <a:extLst>
              <a:ext uri="{FF2B5EF4-FFF2-40B4-BE49-F238E27FC236}">
                <a16:creationId xmlns:a16="http://schemas.microsoft.com/office/drawing/2014/main" id="{33AC983C-530A-14F5-0C99-F12A0E0276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05" y="4986407"/>
            <a:ext cx="451143" cy="512108"/>
          </a:xfrm>
          <a:prstGeom prst="rect">
            <a:avLst/>
          </a:prstGeom>
        </p:spPr>
      </p:pic>
    </p:spTree>
    <p:extLst>
      <p:ext uri="{BB962C8B-B14F-4D97-AF65-F5344CB8AC3E}">
        <p14:creationId xmlns:p14="http://schemas.microsoft.com/office/powerpoint/2010/main" val="55540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1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85825"/>
            <a:ext cx="10039350"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Judy’s brother-in-law died and she would like to take Personal Necessity. I Personal Necessity allowed in this case?</a:t>
            </a:r>
          </a:p>
        </p:txBody>
      </p:sp>
      <p:grpSp>
        <p:nvGrpSpPr>
          <p:cNvPr id="5" name="Group 4">
            <a:extLst>
              <a:ext uri="{FF2B5EF4-FFF2-40B4-BE49-F238E27FC236}">
                <a16:creationId xmlns:a16="http://schemas.microsoft.com/office/drawing/2014/main" id="{F07C9C9F-94CC-2B2E-AE66-4875C1F94F28}"/>
              </a:ext>
            </a:extLst>
          </p:cNvPr>
          <p:cNvGrpSpPr/>
          <p:nvPr/>
        </p:nvGrpSpPr>
        <p:grpSpPr>
          <a:xfrm>
            <a:off x="246954" y="1763246"/>
            <a:ext cx="10268646" cy="1678841"/>
            <a:chOff x="246954" y="1763246"/>
            <a:chExt cx="10268646" cy="1678841"/>
          </a:xfrm>
        </p:grpSpPr>
        <p:sp>
          <p:nvSpPr>
            <p:cNvPr id="2" name="TextBox 1">
              <a:extLst>
                <a:ext uri="{FF2B5EF4-FFF2-40B4-BE49-F238E27FC236}">
                  <a16:creationId xmlns:a16="http://schemas.microsoft.com/office/drawing/2014/main" id="{2F48CBFD-1E29-0744-C3FD-80C76AABC0AD}"/>
                </a:ext>
              </a:extLst>
            </p:cNvPr>
            <p:cNvSpPr txBox="1"/>
            <p:nvPr/>
          </p:nvSpPr>
          <p:spPr>
            <a:xfrm>
              <a:off x="838200" y="1810871"/>
              <a:ext cx="9677400" cy="163121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Yes: </a:t>
              </a:r>
              <a:r>
                <a:rPr lang="en-US" sz="2000" dirty="0">
                  <a:latin typeface="Poppins" panose="00000500000000000000" pitchFamily="2" charset="0"/>
                  <a:cs typeface="Poppins" panose="00000500000000000000" pitchFamily="2" charset="0"/>
                </a:rPr>
                <a:t>Other significant event of a compelling nature to the employees, the gravity of which is comparable to the above, which demands the personal attention of the employee during assigned hours and which the employee cannot reasonably be suspected to disregard, limited to one (1) occasion in a school year.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1763246"/>
              <a:ext cx="451143" cy="512108"/>
            </a:xfrm>
            <a:prstGeom prst="rect">
              <a:avLst/>
            </a:prstGeom>
          </p:spPr>
        </p:pic>
      </p:grpSp>
      <mc:AlternateContent xmlns:mc="http://schemas.openxmlformats.org/markup-compatibility/2006">
        <mc:Choice xmlns:am3d="http://schemas.microsoft.com/office/drawing/2017/model3d" Requires="am3d">
          <p:graphicFrame>
            <p:nvGraphicFramePr>
              <p:cNvPr id="6" name="3D Model 5" descr="Tree with Falling Leaves">
                <a:extLst>
                  <a:ext uri="{FF2B5EF4-FFF2-40B4-BE49-F238E27FC236}">
                    <a16:creationId xmlns:a16="http://schemas.microsoft.com/office/drawing/2014/main" id="{44612F5C-DB89-2DC1-E847-B5F75988014C}"/>
                  </a:ext>
                </a:extLst>
              </p:cNvPr>
              <p:cNvGraphicFramePr>
                <a:graphicFrameLocks noChangeAspect="1"/>
              </p:cNvGraphicFramePr>
              <p:nvPr>
                <p:extLst>
                  <p:ext uri="{D42A27DB-BD31-4B8C-83A1-F6EECF244321}">
                    <p14:modId xmlns:p14="http://schemas.microsoft.com/office/powerpoint/2010/main" val="2219904233"/>
                  </p:ext>
                </p:extLst>
              </p:nvPr>
            </p:nvGraphicFramePr>
            <p:xfrm>
              <a:off x="5665721" y="2740802"/>
              <a:ext cx="4622931" cy="4090247"/>
            </p:xfrm>
            <a:graphic>
              <a:graphicData uri="http://schemas.microsoft.com/office/drawing/2017/model3d">
                <am3d:model3d r:embed="rId3">
                  <am3d:spPr>
                    <a:xfrm>
                      <a:off x="0" y="0"/>
                      <a:ext cx="4622931" cy="4090247"/>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0314" ay="553669" az="189687"/>
                    <am3d:postTrans dx="0" dy="0" dz="0"/>
                  </am3d:trans>
                  <am3d:raster rName="Office3DRenderer" rVer="16.0.8326">
                    <am3d:blip r:embed="rId4"/>
                  </am3d:raster>
                  <am3d:objViewport viewportSz="677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Tree with Falling Leaves">
                <a:extLst>
                  <a:ext uri="{FF2B5EF4-FFF2-40B4-BE49-F238E27FC236}">
                    <a16:creationId xmlns:a16="http://schemas.microsoft.com/office/drawing/2014/main" id="{44612F5C-DB89-2DC1-E847-B5F75988014C}"/>
                  </a:ext>
                </a:extLst>
              </p:cNvPr>
              <p:cNvPicPr>
                <a:picLocks noGrp="1" noRot="1" noChangeAspect="1" noMove="1" noResize="1" noEditPoints="1" noAdjustHandles="1" noChangeArrowheads="1" noChangeShapeType="1" noCrop="1"/>
              </p:cNvPicPr>
              <p:nvPr/>
            </p:nvPicPr>
            <p:blipFill>
              <a:blip r:embed="rId4"/>
              <a:stretch>
                <a:fillRect/>
              </a:stretch>
            </p:blipFill>
            <p:spPr>
              <a:xfrm>
                <a:off x="5665721" y="2740802"/>
                <a:ext cx="4622931" cy="4090247"/>
              </a:xfrm>
              <a:prstGeom prst="rect">
                <a:avLst/>
              </a:prstGeom>
            </p:spPr>
          </p:pic>
        </mc:Fallback>
      </mc:AlternateContent>
    </p:spTree>
    <p:extLst>
      <p:ext uri="{BB962C8B-B14F-4D97-AF65-F5344CB8AC3E}">
        <p14:creationId xmlns:p14="http://schemas.microsoft.com/office/powerpoint/2010/main" val="33795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2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1001374" cy="1938992"/>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Donna wants to take Personal Necessity time off for a Section 8 Housing inspection (home inspection completed by a local Public Housing Authority to ensure the property meets the housing quality standards set by the Department of Housing and Urban Development). Is she able to utilize Personal Necessity time?</a:t>
            </a:r>
          </a:p>
        </p:txBody>
      </p:sp>
      <p:grpSp>
        <p:nvGrpSpPr>
          <p:cNvPr id="5" name="Group 4">
            <a:extLst>
              <a:ext uri="{FF2B5EF4-FFF2-40B4-BE49-F238E27FC236}">
                <a16:creationId xmlns:a16="http://schemas.microsoft.com/office/drawing/2014/main" id="{992D6547-0C91-69D4-8CC2-5A89E393885E}"/>
              </a:ext>
            </a:extLst>
          </p:cNvPr>
          <p:cNvGrpSpPr/>
          <p:nvPr/>
        </p:nvGrpSpPr>
        <p:grpSpPr>
          <a:xfrm>
            <a:off x="1682201" y="2850217"/>
            <a:ext cx="10290724" cy="1666337"/>
            <a:chOff x="1682201" y="2850217"/>
            <a:chExt cx="10290724" cy="1666337"/>
          </a:xfrm>
        </p:grpSpPr>
        <p:sp>
          <p:nvSpPr>
            <p:cNvPr id="2" name="TextBox 1">
              <a:extLst>
                <a:ext uri="{FF2B5EF4-FFF2-40B4-BE49-F238E27FC236}">
                  <a16:creationId xmlns:a16="http://schemas.microsoft.com/office/drawing/2014/main" id="{2F48CBFD-1E29-0744-C3FD-80C76AABC0AD}"/>
                </a:ext>
              </a:extLst>
            </p:cNvPr>
            <p:cNvSpPr txBox="1"/>
            <p:nvPr/>
          </p:nvSpPr>
          <p:spPr>
            <a:xfrm>
              <a:off x="2295525" y="2885338"/>
              <a:ext cx="9677400" cy="163121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Yes: </a:t>
              </a:r>
              <a:r>
                <a:rPr lang="en-US" sz="2000" dirty="0">
                  <a:latin typeface="Poppins" panose="00000500000000000000" pitchFamily="2" charset="0"/>
                  <a:cs typeface="Poppins" panose="00000500000000000000" pitchFamily="2" charset="0"/>
                </a:rPr>
                <a:t>Other significant event of a compelling nature to the employees, the gravity of which is comparable to the above, which demands the personal attention of the employee during assigned hours and which the employee cannot reasonably be suspected to disregard, limited to one (1) occasion in a school year.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2201" y="2850217"/>
              <a:ext cx="451143" cy="512108"/>
            </a:xfrm>
            <a:prstGeom prst="rect">
              <a:avLst/>
            </a:prstGeom>
          </p:spPr>
        </p:pic>
      </p:grpSp>
      <mc:AlternateContent xmlns:mc="http://schemas.openxmlformats.org/markup-compatibility/2006">
        <mc:Choice xmlns:am3d="http://schemas.microsoft.com/office/drawing/2017/model3d" Requires="am3d">
          <p:graphicFrame>
            <p:nvGraphicFramePr>
              <p:cNvPr id="7" name="3D Model 6" descr="Home">
                <a:extLst>
                  <a:ext uri="{FF2B5EF4-FFF2-40B4-BE49-F238E27FC236}">
                    <a16:creationId xmlns:a16="http://schemas.microsoft.com/office/drawing/2014/main" id="{F6AC74EC-CBF3-EE77-6D7E-88AE576E3D98}"/>
                  </a:ext>
                </a:extLst>
              </p:cNvPr>
              <p:cNvGraphicFramePr>
                <a:graphicFrameLocks noChangeAspect="1"/>
              </p:cNvGraphicFramePr>
              <p:nvPr>
                <p:extLst>
                  <p:ext uri="{D42A27DB-BD31-4B8C-83A1-F6EECF244321}">
                    <p14:modId xmlns:p14="http://schemas.microsoft.com/office/powerpoint/2010/main" val="338982482"/>
                  </p:ext>
                </p:extLst>
              </p:nvPr>
            </p:nvGraphicFramePr>
            <p:xfrm>
              <a:off x="6951837" y="4345066"/>
              <a:ext cx="3014050" cy="2301399"/>
            </p:xfrm>
            <a:graphic>
              <a:graphicData uri="http://schemas.microsoft.com/office/drawing/2017/model3d">
                <am3d:model3d r:embed="rId3">
                  <am3d:spPr>
                    <a:xfrm>
                      <a:off x="0" y="0"/>
                      <a:ext cx="3014050" cy="2301399"/>
                    </a:xfrm>
                    <a:prstGeom prst="rect">
                      <a:avLst/>
                    </a:prstGeom>
                  </am3d:spPr>
                  <am3d:camera>
                    <am3d:pos x="0" y="0" z="68201477"/>
                    <am3d:up dx="0" dy="36000000" dz="0"/>
                    <am3d:lookAt x="0" y="0" z="0"/>
                    <am3d:perspective fov="2700000"/>
                  </am3d:camera>
                  <am3d:trans>
                    <am3d:meterPerModelUnit n="1226063" d="1000000"/>
                    <am3d:preTrans dx="0" dy="-13384882" dz="-5003200"/>
                    <am3d:scale>
                      <am3d:sx n="1000000" d="1000000"/>
                      <am3d:sy n="1000000" d="1000000"/>
                      <am3d:sz n="1000000" d="1000000"/>
                    </am3d:scale>
                    <am3d:rot ax="-591032" ay="-1977853" az="323833"/>
                    <am3d:postTrans dx="0" dy="0" dz="0"/>
                  </am3d:trans>
                  <am3d:raster rName="Office3DRenderer" rVer="16.0.8326">
                    <am3d:blip r:embed="rId4"/>
                  </am3d:raster>
                  <am3d:objViewport viewportSz="4193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ome">
                <a:extLst>
                  <a:ext uri="{FF2B5EF4-FFF2-40B4-BE49-F238E27FC236}">
                    <a16:creationId xmlns:a16="http://schemas.microsoft.com/office/drawing/2014/main" id="{F6AC74EC-CBF3-EE77-6D7E-88AE576E3D98}"/>
                  </a:ext>
                </a:extLst>
              </p:cNvPr>
              <p:cNvPicPr>
                <a:picLocks noGrp="1" noRot="1" noChangeAspect="1" noMove="1" noResize="1" noEditPoints="1" noAdjustHandles="1" noChangeArrowheads="1" noChangeShapeType="1" noCrop="1"/>
              </p:cNvPicPr>
              <p:nvPr/>
            </p:nvPicPr>
            <p:blipFill>
              <a:blip r:embed="rId4"/>
              <a:stretch>
                <a:fillRect/>
              </a:stretch>
            </p:blipFill>
            <p:spPr>
              <a:xfrm>
                <a:off x="6951837" y="4345066"/>
                <a:ext cx="3014050" cy="2301399"/>
              </a:xfrm>
              <a:prstGeom prst="rect">
                <a:avLst/>
              </a:prstGeom>
            </p:spPr>
          </p:pic>
        </mc:Fallback>
      </mc:AlternateContent>
    </p:spTree>
    <p:extLst>
      <p:ext uri="{BB962C8B-B14F-4D97-AF65-F5344CB8AC3E}">
        <p14:creationId xmlns:p14="http://schemas.microsoft.com/office/powerpoint/2010/main" val="12113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ppt_x</p:attrName>
                                        </p:attrNameLst>
                                      </p:cBhvr>
                                      <p:tavLst>
                                        <p:tav tm="0">
                                          <p:val>
                                            <p:strVal val="#ppt_x"/>
                                          </p:val>
                                        </p:tav>
                                        <p:tav tm="100000">
                                          <p:val>
                                            <p:strVal val="#ppt_x"/>
                                          </p:val>
                                        </p:tav>
                                      </p:tavLst>
                                    </p:anim>
                                    <p:anim calcmode="lin" valueType="num">
                                      <p:cBhvr>
                                        <p:cTn id="17"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3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1001374" cy="1569660"/>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Four of your five employees want to take off work in two weeks for Good Friday. However, you need coverage, Another FSM suggests that you grant only two employees Personal Necessity based on their seniority. Are all four employees entitled to Personal Necessity?</a:t>
            </a:r>
          </a:p>
        </p:txBody>
      </p:sp>
      <p:grpSp>
        <p:nvGrpSpPr>
          <p:cNvPr id="7" name="Group 6">
            <a:extLst>
              <a:ext uri="{FF2B5EF4-FFF2-40B4-BE49-F238E27FC236}">
                <a16:creationId xmlns:a16="http://schemas.microsoft.com/office/drawing/2014/main" id="{9EE185DA-9846-1C39-6D09-6837769E4759}"/>
              </a:ext>
            </a:extLst>
          </p:cNvPr>
          <p:cNvGrpSpPr/>
          <p:nvPr/>
        </p:nvGrpSpPr>
        <p:grpSpPr>
          <a:xfrm>
            <a:off x="1120226" y="2535892"/>
            <a:ext cx="10872482" cy="1358560"/>
            <a:chOff x="1120226" y="2535892"/>
            <a:chExt cx="10872482" cy="1358560"/>
          </a:xfrm>
        </p:grpSpPr>
        <p:sp>
          <p:nvSpPr>
            <p:cNvPr id="2" name="TextBox 1">
              <a:extLst>
                <a:ext uri="{FF2B5EF4-FFF2-40B4-BE49-F238E27FC236}">
                  <a16:creationId xmlns:a16="http://schemas.microsoft.com/office/drawing/2014/main" id="{2F48CBFD-1E29-0744-C3FD-80C76AABC0AD}"/>
                </a:ext>
              </a:extLst>
            </p:cNvPr>
            <p:cNvSpPr txBox="1"/>
            <p:nvPr/>
          </p:nvSpPr>
          <p:spPr>
            <a:xfrm>
              <a:off x="1704974" y="2571013"/>
              <a:ext cx="10287734"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Yes: </a:t>
              </a:r>
              <a:r>
                <a:rPr lang="en-US" sz="2000" dirty="0">
                  <a:latin typeface="Poppins" panose="00000500000000000000" pitchFamily="2" charset="0"/>
                  <a:cs typeface="Poppins" panose="00000500000000000000" pitchFamily="2" charset="0"/>
                </a:rPr>
                <a:t>All four employees are allowed to take Personal Necessity. When practicable, written request on the appropriate form shall be filed with the appropriate administrator no less than five (5) working days in advance of a religious holiday or court appearance.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0226" y="2535892"/>
              <a:ext cx="451143" cy="512108"/>
            </a:xfrm>
            <a:prstGeom prst="rect">
              <a:avLst/>
            </a:prstGeom>
          </p:spPr>
        </p:pic>
      </p:grpSp>
    </p:spTree>
    <p:extLst>
      <p:ext uri="{BB962C8B-B14F-4D97-AF65-F5344CB8AC3E}">
        <p14:creationId xmlns:p14="http://schemas.microsoft.com/office/powerpoint/2010/main" val="4843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4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0258424"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Norma informs you that she wants to attend her daughter’s school function in two weeks. She doesn’t have vacation or illness time. Is Norma allowed to take Personal Necessity?</a:t>
            </a:r>
          </a:p>
        </p:txBody>
      </p:sp>
      <p:grpSp>
        <p:nvGrpSpPr>
          <p:cNvPr id="5" name="Group 4">
            <a:extLst>
              <a:ext uri="{FF2B5EF4-FFF2-40B4-BE49-F238E27FC236}">
                <a16:creationId xmlns:a16="http://schemas.microsoft.com/office/drawing/2014/main" id="{EF84DAD7-EC4C-C6B4-4889-9B48AC3D1F07}"/>
              </a:ext>
            </a:extLst>
          </p:cNvPr>
          <p:cNvGrpSpPr/>
          <p:nvPr/>
        </p:nvGrpSpPr>
        <p:grpSpPr>
          <a:xfrm>
            <a:off x="520151" y="2165227"/>
            <a:ext cx="10962603" cy="1051129"/>
            <a:chOff x="520151" y="2165227"/>
            <a:chExt cx="10962603" cy="1051129"/>
          </a:xfrm>
        </p:grpSpPr>
        <p:sp>
          <p:nvSpPr>
            <p:cNvPr id="2" name="TextBox 1">
              <a:extLst>
                <a:ext uri="{FF2B5EF4-FFF2-40B4-BE49-F238E27FC236}">
                  <a16:creationId xmlns:a16="http://schemas.microsoft.com/office/drawing/2014/main" id="{2F48CBFD-1E29-0744-C3FD-80C76AABC0AD}"/>
                </a:ext>
              </a:extLst>
            </p:cNvPr>
            <p:cNvSpPr txBox="1"/>
            <p:nvPr/>
          </p:nvSpPr>
          <p:spPr>
            <a:xfrm>
              <a:off x="1109664" y="2200693"/>
              <a:ext cx="10373090" cy="101566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However, Norma may take the time unpaid. Personal Necessity is only granted if you full time illness hours. The six (6) or seven (7) days allowed every fiscal year are deducted from the employee’s accrued full pay illness days.</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151" y="2165227"/>
              <a:ext cx="451143" cy="512108"/>
            </a:xfrm>
            <a:prstGeom prst="rect">
              <a:avLst/>
            </a:prstGeom>
          </p:spPr>
        </p:pic>
      </p:grpSp>
    </p:spTree>
    <p:extLst>
      <p:ext uri="{BB962C8B-B14F-4D97-AF65-F5344CB8AC3E}">
        <p14:creationId xmlns:p14="http://schemas.microsoft.com/office/powerpoint/2010/main" val="347154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D84172-D58B-1024-33C7-567285F38B54}"/>
              </a:ext>
            </a:extLst>
          </p:cNvPr>
          <p:cNvPicPr>
            <a:picLocks noChangeAspect="1"/>
          </p:cNvPicPr>
          <p:nvPr/>
        </p:nvPicPr>
        <p:blipFill>
          <a:blip r:embed="rId2" cstate="email">
            <a:extLst>
              <a:ext uri="{28A0092B-C50C-407E-A947-70E740481C1C}">
                <a14:useLocalDpi xmlns:a14="http://schemas.microsoft.com/office/drawing/2010/main"/>
              </a:ext>
            </a:extLst>
          </a:blip>
          <a:srcRect t="33541" b="29064"/>
          <a:stretch/>
        </p:blipFill>
        <p:spPr>
          <a:xfrm>
            <a:off x="0" y="0"/>
            <a:ext cx="12192000" cy="3419475"/>
          </a:xfrm>
          <a:prstGeom prst="rect">
            <a:avLst/>
          </a:prstGeom>
        </p:spPr>
      </p:pic>
      <p:sp>
        <p:nvSpPr>
          <p:cNvPr id="7" name="TextBox 6">
            <a:extLst>
              <a:ext uri="{FF2B5EF4-FFF2-40B4-BE49-F238E27FC236}">
                <a16:creationId xmlns:a16="http://schemas.microsoft.com/office/drawing/2014/main" id="{991D1516-A7B5-58DF-A19E-7FE94F63F613}"/>
              </a:ext>
            </a:extLst>
          </p:cNvPr>
          <p:cNvSpPr txBox="1"/>
          <p:nvPr/>
        </p:nvSpPr>
        <p:spPr>
          <a:xfrm>
            <a:off x="619126" y="4238625"/>
            <a:ext cx="110680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training will provide knowledge regarding how to effectively grant personal necessity time off to District Employees. We will address the following areas:</a:t>
            </a:r>
          </a:p>
        </p:txBody>
      </p:sp>
      <p:sp>
        <p:nvSpPr>
          <p:cNvPr id="8" name="TextBox 7">
            <a:extLst>
              <a:ext uri="{FF2B5EF4-FFF2-40B4-BE49-F238E27FC236}">
                <a16:creationId xmlns:a16="http://schemas.microsoft.com/office/drawing/2014/main" id="{3A14CCBF-7BDC-F46D-24E3-236B1783B9EF}"/>
              </a:ext>
            </a:extLst>
          </p:cNvPr>
          <p:cNvSpPr txBox="1"/>
          <p:nvPr/>
        </p:nvSpPr>
        <p:spPr>
          <a:xfrm>
            <a:off x="514351" y="5095875"/>
            <a:ext cx="5581650" cy="1015663"/>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What is Personal Necessity?</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Eligible Personal Necessity Absences</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Protecting Personal Necessity Absences</a:t>
            </a:r>
          </a:p>
        </p:txBody>
      </p:sp>
      <p:sp>
        <p:nvSpPr>
          <p:cNvPr id="9" name="TextBox 8">
            <a:extLst>
              <a:ext uri="{FF2B5EF4-FFF2-40B4-BE49-F238E27FC236}">
                <a16:creationId xmlns:a16="http://schemas.microsoft.com/office/drawing/2014/main" id="{761DA76E-8E94-25D6-56E2-29E90283233D}"/>
              </a:ext>
            </a:extLst>
          </p:cNvPr>
          <p:cNvSpPr txBox="1"/>
          <p:nvPr/>
        </p:nvSpPr>
        <p:spPr>
          <a:xfrm>
            <a:off x="6000751" y="5086350"/>
            <a:ext cx="5581650" cy="1323439"/>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Kin Care</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Bereavement effective January 1, 2023</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Interactive Scenarios determining Personal Necessity Allowances</a:t>
            </a:r>
          </a:p>
        </p:txBody>
      </p:sp>
      <p:sp>
        <p:nvSpPr>
          <p:cNvPr id="10" name="TextBox 9">
            <a:extLst>
              <a:ext uri="{FF2B5EF4-FFF2-40B4-BE49-F238E27FC236}">
                <a16:creationId xmlns:a16="http://schemas.microsoft.com/office/drawing/2014/main" id="{D079EE32-DDE0-A77A-F8DB-32C1E19FC9F9}"/>
              </a:ext>
            </a:extLst>
          </p:cNvPr>
          <p:cNvSpPr txBox="1"/>
          <p:nvPr/>
        </p:nvSpPr>
        <p:spPr>
          <a:xfrm>
            <a:off x="447675" y="3448050"/>
            <a:ext cx="3349635" cy="830997"/>
          </a:xfrm>
          <a:prstGeom prst="rect">
            <a:avLst/>
          </a:prstGeom>
          <a:noFill/>
        </p:spPr>
        <p:txBody>
          <a:bodyPr wrap="none" rtlCol="0">
            <a:spAutoFit/>
          </a:bodyPr>
          <a:lstStyle/>
          <a:p>
            <a:r>
              <a:rPr lang="en-US" sz="4800" dirty="0">
                <a:latin typeface="Arial Black" panose="020B0A04020102020204" pitchFamily="34" charset="0"/>
              </a:rPr>
              <a:t>Overview</a:t>
            </a:r>
          </a:p>
        </p:txBody>
      </p:sp>
      <p:pic>
        <p:nvPicPr>
          <p:cNvPr id="11" name="Picture 10">
            <a:extLst>
              <a:ext uri="{FF2B5EF4-FFF2-40B4-BE49-F238E27FC236}">
                <a16:creationId xmlns:a16="http://schemas.microsoft.com/office/drawing/2014/main" id="{16A7594C-287C-67B1-5283-B85637C282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521" y="5943521"/>
            <a:ext cx="914479" cy="914479"/>
          </a:xfrm>
          <a:prstGeom prst="rect">
            <a:avLst/>
          </a:prstGeom>
        </p:spPr>
      </p:pic>
    </p:spTree>
    <p:extLst>
      <p:ext uri="{BB962C8B-B14F-4D97-AF65-F5344CB8AC3E}">
        <p14:creationId xmlns:p14="http://schemas.microsoft.com/office/powerpoint/2010/main" val="3856769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5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025842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Ben informs you that he’s going to court to fight his speeding ticket. Is Ben allowed to take Personal Necessity for this absence?</a:t>
            </a:r>
          </a:p>
        </p:txBody>
      </p:sp>
      <p:grpSp>
        <p:nvGrpSpPr>
          <p:cNvPr id="7" name="Group 6">
            <a:extLst>
              <a:ext uri="{FF2B5EF4-FFF2-40B4-BE49-F238E27FC236}">
                <a16:creationId xmlns:a16="http://schemas.microsoft.com/office/drawing/2014/main" id="{229F647E-F928-B3B2-8360-FEAF6CB6A9CC}"/>
              </a:ext>
            </a:extLst>
          </p:cNvPr>
          <p:cNvGrpSpPr/>
          <p:nvPr/>
        </p:nvGrpSpPr>
        <p:grpSpPr>
          <a:xfrm>
            <a:off x="347235" y="1793752"/>
            <a:ext cx="10514563" cy="1358905"/>
            <a:chOff x="347235" y="1793752"/>
            <a:chExt cx="10514563" cy="1358905"/>
          </a:xfrm>
        </p:grpSpPr>
        <p:sp>
          <p:nvSpPr>
            <p:cNvPr id="2" name="TextBox 1">
              <a:extLst>
                <a:ext uri="{FF2B5EF4-FFF2-40B4-BE49-F238E27FC236}">
                  <a16:creationId xmlns:a16="http://schemas.microsoft.com/office/drawing/2014/main" id="{2F48CBFD-1E29-0744-C3FD-80C76AABC0AD}"/>
                </a:ext>
              </a:extLst>
            </p:cNvPr>
            <p:cNvSpPr txBox="1"/>
            <p:nvPr/>
          </p:nvSpPr>
          <p:spPr>
            <a:xfrm>
              <a:off x="946273" y="1829218"/>
              <a:ext cx="9915525"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Ben may consider requesting vacation time. Personal Necessity only covers the appearance of the employees in court as a litigant or as a witness under an official governmental order. If Ben wants to fight his traffic ticket, then he may use vacation time.</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35" y="1793752"/>
              <a:ext cx="451143" cy="512108"/>
            </a:xfrm>
            <a:prstGeom prst="rect">
              <a:avLst/>
            </a:prstGeom>
          </p:spPr>
        </p:pic>
      </p:grpSp>
    </p:spTree>
    <p:extLst>
      <p:ext uri="{BB962C8B-B14F-4D97-AF65-F5344CB8AC3E}">
        <p14:creationId xmlns:p14="http://schemas.microsoft.com/office/powerpoint/2010/main" val="31026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6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033462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Alex tells you he’s going to court because his son is trying to obtain custody of his children. Is Alex allowed to take Personal Necessity?</a:t>
            </a:r>
          </a:p>
        </p:txBody>
      </p:sp>
      <p:grpSp>
        <p:nvGrpSpPr>
          <p:cNvPr id="5" name="Group 4">
            <a:extLst>
              <a:ext uri="{FF2B5EF4-FFF2-40B4-BE49-F238E27FC236}">
                <a16:creationId xmlns:a16="http://schemas.microsoft.com/office/drawing/2014/main" id="{CD1D8B4C-F682-BFFA-A249-15DA6605ABEB}"/>
              </a:ext>
            </a:extLst>
          </p:cNvPr>
          <p:cNvGrpSpPr/>
          <p:nvPr/>
        </p:nvGrpSpPr>
        <p:grpSpPr>
          <a:xfrm>
            <a:off x="691601" y="1784227"/>
            <a:ext cx="11224173" cy="1983983"/>
            <a:chOff x="691601" y="1784227"/>
            <a:chExt cx="11224173" cy="1983983"/>
          </a:xfrm>
        </p:grpSpPr>
        <p:sp>
          <p:nvSpPr>
            <p:cNvPr id="2" name="TextBox 1">
              <a:extLst>
                <a:ext uri="{FF2B5EF4-FFF2-40B4-BE49-F238E27FC236}">
                  <a16:creationId xmlns:a16="http://schemas.microsoft.com/office/drawing/2014/main" id="{2F48CBFD-1E29-0744-C3FD-80C76AABC0AD}"/>
                </a:ext>
              </a:extLst>
            </p:cNvPr>
            <p:cNvSpPr txBox="1"/>
            <p:nvPr/>
          </p:nvSpPr>
          <p:spPr>
            <a:xfrm>
              <a:off x="1338263" y="1829218"/>
              <a:ext cx="10577511" cy="1938992"/>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Alex may consider requesting vacation time. Article </a:t>
              </a:r>
              <a:r>
                <a:rPr lang="en-US" sz="2000" dirty="0" err="1">
                  <a:latin typeface="Poppins" panose="00000500000000000000" pitchFamily="2" charset="0"/>
                  <a:cs typeface="Poppins" panose="00000500000000000000" pitchFamily="2" charset="0"/>
                </a:rPr>
                <a:t>Xlll</a:t>
              </a:r>
              <a:r>
                <a:rPr lang="en-US" sz="2000" dirty="0">
                  <a:latin typeface="Poppins" panose="00000500000000000000" pitchFamily="2" charset="0"/>
                  <a:cs typeface="Poppins" panose="00000500000000000000" pitchFamily="2" charset="0"/>
                </a:rPr>
                <a:t> Subsection 13.0-G: An appearance of the employee in court as a litigant or as a witness under an official governmental order for which salary is not otherwise permitted, provided that; each day of necessary attendance as a litigant or as a witness under such an official governmental order must be certified by the clerk or other authorized article officer of a court or other governmental jurisdiction.</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601" y="1784227"/>
              <a:ext cx="451143" cy="512108"/>
            </a:xfrm>
            <a:prstGeom prst="rect">
              <a:avLst/>
            </a:prstGeom>
          </p:spPr>
        </p:pic>
      </p:grpSp>
      <mc:AlternateContent xmlns:mc="http://schemas.openxmlformats.org/markup-compatibility/2006">
        <mc:Choice xmlns:am3d="http://schemas.microsoft.com/office/drawing/2017/model3d" Requires="am3d">
          <p:graphicFrame>
            <p:nvGraphicFramePr>
              <p:cNvPr id="9" name="3D Model 8" descr="Park Slide">
                <a:extLst>
                  <a:ext uri="{FF2B5EF4-FFF2-40B4-BE49-F238E27FC236}">
                    <a16:creationId xmlns:a16="http://schemas.microsoft.com/office/drawing/2014/main" id="{6ECCECC9-42E4-77F0-8BE9-8B1A7E4B589C}"/>
                  </a:ext>
                </a:extLst>
              </p:cNvPr>
              <p:cNvGraphicFramePr>
                <a:graphicFrameLocks noChangeAspect="1"/>
              </p:cNvGraphicFramePr>
              <p:nvPr>
                <p:extLst>
                  <p:ext uri="{D42A27DB-BD31-4B8C-83A1-F6EECF244321}">
                    <p14:modId xmlns:p14="http://schemas.microsoft.com/office/powerpoint/2010/main" val="1070577497"/>
                  </p:ext>
                </p:extLst>
              </p:nvPr>
            </p:nvGraphicFramePr>
            <p:xfrm>
              <a:off x="7886647" y="3330851"/>
              <a:ext cx="3816687" cy="3356610"/>
            </p:xfrm>
            <a:graphic>
              <a:graphicData uri="http://schemas.microsoft.com/office/drawing/2017/model3d">
                <am3d:model3d r:embed="rId3">
                  <am3d:spPr>
                    <a:xfrm>
                      <a:off x="0" y="0"/>
                      <a:ext cx="3816687" cy="3356610"/>
                    </a:xfrm>
                    <a:prstGeom prst="rect">
                      <a:avLst/>
                    </a:prstGeom>
                  </am3d:spPr>
                  <am3d:camera>
                    <am3d:pos x="0" y="0" z="53338387"/>
                    <am3d:up dx="0" dy="36000000" dz="0"/>
                    <am3d:lookAt x="0" y="0" z="0"/>
                    <am3d:perspective fov="2700000"/>
                  </am3d:camera>
                  <am3d:trans>
                    <am3d:meterPerModelUnit n="186730" d="1000000"/>
                    <am3d:preTrans dx="0" dy="0" dz="1"/>
                    <am3d:scale>
                      <am3d:sx n="1000000" d="1000000"/>
                      <am3d:sy n="1000000" d="1000000"/>
                      <am3d:sz n="1000000" d="1000000"/>
                    </am3d:scale>
                    <am3d:rot ax="-71993" ay="-1846740" az="36846"/>
                    <am3d:postTrans dx="0" dy="0" dz="0"/>
                  </am3d:trans>
                  <am3d:raster rName="Office3DRenderer" rVer="16.0.8326">
                    <am3d:blip r:embed="rId4"/>
                  </am3d:raster>
                  <am3d:objViewport viewportSz="55956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ark Slide">
                <a:extLst>
                  <a:ext uri="{FF2B5EF4-FFF2-40B4-BE49-F238E27FC236}">
                    <a16:creationId xmlns:a16="http://schemas.microsoft.com/office/drawing/2014/main" id="{6ECCECC9-42E4-77F0-8BE9-8B1A7E4B589C}"/>
                  </a:ext>
                </a:extLst>
              </p:cNvPr>
              <p:cNvPicPr>
                <a:picLocks noGrp="1" noRot="1" noChangeAspect="1" noMove="1" noResize="1" noEditPoints="1" noAdjustHandles="1" noChangeArrowheads="1" noChangeShapeType="1" noCrop="1"/>
              </p:cNvPicPr>
              <p:nvPr/>
            </p:nvPicPr>
            <p:blipFill>
              <a:blip r:embed="rId4"/>
              <a:stretch>
                <a:fillRect/>
              </a:stretch>
            </p:blipFill>
            <p:spPr>
              <a:xfrm>
                <a:off x="7886647" y="3330851"/>
                <a:ext cx="3816687" cy="3356610"/>
              </a:xfrm>
              <a:prstGeom prst="rect">
                <a:avLst/>
              </a:prstGeom>
            </p:spPr>
          </p:pic>
        </mc:Fallback>
      </mc:AlternateContent>
    </p:spTree>
    <p:extLst>
      <p:ext uri="{BB962C8B-B14F-4D97-AF65-F5344CB8AC3E}">
        <p14:creationId xmlns:p14="http://schemas.microsoft.com/office/powerpoint/2010/main" val="88944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7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033462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Demi tells you that she’s taking off a few days to visit her cousin in the hospital. Is Demi allowed to take Personal Necessity?</a:t>
            </a:r>
          </a:p>
        </p:txBody>
      </p:sp>
      <p:grpSp>
        <p:nvGrpSpPr>
          <p:cNvPr id="7" name="Group 6">
            <a:extLst>
              <a:ext uri="{FF2B5EF4-FFF2-40B4-BE49-F238E27FC236}">
                <a16:creationId xmlns:a16="http://schemas.microsoft.com/office/drawing/2014/main" id="{995AE311-C730-6948-E686-F95B7A37FE28}"/>
              </a:ext>
            </a:extLst>
          </p:cNvPr>
          <p:cNvGrpSpPr/>
          <p:nvPr/>
        </p:nvGrpSpPr>
        <p:grpSpPr>
          <a:xfrm>
            <a:off x="253451" y="1784227"/>
            <a:ext cx="11176548" cy="1368430"/>
            <a:chOff x="253451" y="1784227"/>
            <a:chExt cx="11176548" cy="1368430"/>
          </a:xfrm>
        </p:grpSpPr>
        <p:sp>
          <p:nvSpPr>
            <p:cNvPr id="2" name="TextBox 1">
              <a:extLst>
                <a:ext uri="{FF2B5EF4-FFF2-40B4-BE49-F238E27FC236}">
                  <a16:creationId xmlns:a16="http://schemas.microsoft.com/office/drawing/2014/main" id="{2F48CBFD-1E29-0744-C3FD-80C76AABC0AD}"/>
                </a:ext>
              </a:extLst>
            </p:cNvPr>
            <p:cNvSpPr txBox="1"/>
            <p:nvPr/>
          </p:nvSpPr>
          <p:spPr>
            <a:xfrm>
              <a:off x="852488" y="1829218"/>
              <a:ext cx="10577511"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Demi may request vacation time for her absence (unless her cousin is her designated person). Personal Necessity shall be granted for an accident involving the employee’s person or property or the person or property member of the employee’s immediate family only.</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451" y="1784227"/>
              <a:ext cx="451143" cy="512108"/>
            </a:xfrm>
            <a:prstGeom prst="rect">
              <a:avLst/>
            </a:prstGeom>
          </p:spPr>
        </p:pic>
      </p:grpSp>
    </p:spTree>
    <p:extLst>
      <p:ext uri="{BB962C8B-B14F-4D97-AF65-F5344CB8AC3E}">
        <p14:creationId xmlns:p14="http://schemas.microsoft.com/office/powerpoint/2010/main" val="17260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8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033462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Maria requested Personal Necessity to care for her dog after surgery. Is Maria allowed to take Personal Necessity?</a:t>
            </a:r>
          </a:p>
        </p:txBody>
      </p:sp>
      <p:grpSp>
        <p:nvGrpSpPr>
          <p:cNvPr id="9" name="Group 8">
            <a:extLst>
              <a:ext uri="{FF2B5EF4-FFF2-40B4-BE49-F238E27FC236}">
                <a16:creationId xmlns:a16="http://schemas.microsoft.com/office/drawing/2014/main" id="{F0946134-55F8-1303-55B6-49F5222AD75B}"/>
              </a:ext>
            </a:extLst>
          </p:cNvPr>
          <p:cNvGrpSpPr/>
          <p:nvPr/>
        </p:nvGrpSpPr>
        <p:grpSpPr>
          <a:xfrm>
            <a:off x="405851" y="1784227"/>
            <a:ext cx="11157498" cy="1368430"/>
            <a:chOff x="405851" y="1784227"/>
            <a:chExt cx="11157498" cy="1368430"/>
          </a:xfrm>
        </p:grpSpPr>
        <p:sp>
          <p:nvSpPr>
            <p:cNvPr id="2" name="TextBox 1">
              <a:extLst>
                <a:ext uri="{FF2B5EF4-FFF2-40B4-BE49-F238E27FC236}">
                  <a16:creationId xmlns:a16="http://schemas.microsoft.com/office/drawing/2014/main" id="{2F48CBFD-1E29-0744-C3FD-80C76AABC0AD}"/>
                </a:ext>
              </a:extLst>
            </p:cNvPr>
            <p:cNvSpPr txBox="1"/>
            <p:nvPr/>
          </p:nvSpPr>
          <p:spPr>
            <a:xfrm>
              <a:off x="985838" y="1829218"/>
              <a:ext cx="10577511"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Yes: </a:t>
              </a:r>
              <a:r>
                <a:rPr lang="en-US" sz="2000" dirty="0">
                  <a:latin typeface="Poppins" panose="00000500000000000000" pitchFamily="2" charset="0"/>
                  <a:cs typeface="Poppins" panose="00000500000000000000" pitchFamily="2" charset="0"/>
                </a:rPr>
                <a:t>Other significant event of a compelling nature to the employees, the gravity of which is comparable to the above, which demands the personal attention of the employee during assigned hours which the employee cannot reasonably be suspected to disregard, limited to one (1) occasion in any school year.</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851" y="1784227"/>
              <a:ext cx="451143" cy="512108"/>
            </a:xfrm>
            <a:prstGeom prst="rect">
              <a:avLst/>
            </a:prstGeom>
          </p:spPr>
        </p:pic>
      </p:grpSp>
      <p:pic>
        <p:nvPicPr>
          <p:cNvPr id="10" name="Puppy Cry">
            <a:hlinkClick r:id="" action="ppaction://media"/>
            <a:extLst>
              <a:ext uri="{FF2B5EF4-FFF2-40B4-BE49-F238E27FC236}">
                <a16:creationId xmlns:a16="http://schemas.microsoft.com/office/drawing/2014/main" id="{D6A87F3C-8E26-F581-8BE3-2853111F75EB}"/>
              </a:ext>
            </a:extLst>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5"/>
          <a:stretch>
            <a:fillRect/>
          </a:stretch>
        </p:blipFill>
        <p:spPr>
          <a:xfrm>
            <a:off x="-866530" y="1080534"/>
            <a:ext cx="487363" cy="487363"/>
          </a:xfrm>
          <a:prstGeom prst="rect">
            <a:avLst/>
          </a:prstGeom>
        </p:spPr>
      </p:pic>
    </p:spTree>
    <p:extLst>
      <p:ext uri="{BB962C8B-B14F-4D97-AF65-F5344CB8AC3E}">
        <p14:creationId xmlns:p14="http://schemas.microsoft.com/office/powerpoint/2010/main" val="256646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ppt_x</p:attrName>
                                        </p:attrNameLst>
                                      </p:cBhvr>
                                      <p:tavLst>
                                        <p:tav tm="0">
                                          <p:val>
                                            <p:strVal val="#ppt_x"/>
                                          </p:val>
                                        </p:tav>
                                        <p:tav tm="100000">
                                          <p:val>
                                            <p:strVal val="#ppt_x"/>
                                          </p:val>
                                        </p:tav>
                                      </p:tavLst>
                                    </p:anim>
                                    <p:anim calcmode="lin" valueType="num">
                                      <p:cBhvr>
                                        <p:cTn id="13"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9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6" y="866775"/>
            <a:ext cx="10577510"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Christina’s daughter had a baby, and she wants to take off to help with her new grandbaby. Is she allowed to take Personal Necessity?</a:t>
            </a:r>
          </a:p>
        </p:txBody>
      </p:sp>
      <p:grpSp>
        <p:nvGrpSpPr>
          <p:cNvPr id="5" name="Group 4">
            <a:extLst>
              <a:ext uri="{FF2B5EF4-FFF2-40B4-BE49-F238E27FC236}">
                <a16:creationId xmlns:a16="http://schemas.microsoft.com/office/drawing/2014/main" id="{8F80ACE8-47ED-531E-1507-66838B0A828D}"/>
              </a:ext>
            </a:extLst>
          </p:cNvPr>
          <p:cNvGrpSpPr/>
          <p:nvPr/>
        </p:nvGrpSpPr>
        <p:grpSpPr>
          <a:xfrm>
            <a:off x="388267" y="1784227"/>
            <a:ext cx="11157498" cy="752877"/>
            <a:chOff x="388267" y="1784227"/>
            <a:chExt cx="11157498" cy="752877"/>
          </a:xfrm>
        </p:grpSpPr>
        <p:sp>
          <p:nvSpPr>
            <p:cNvPr id="2" name="TextBox 1">
              <a:extLst>
                <a:ext uri="{FF2B5EF4-FFF2-40B4-BE49-F238E27FC236}">
                  <a16:creationId xmlns:a16="http://schemas.microsoft.com/office/drawing/2014/main" id="{2F48CBFD-1E29-0744-C3FD-80C76AABC0AD}"/>
                </a:ext>
              </a:extLst>
            </p:cNvPr>
            <p:cNvSpPr txBox="1"/>
            <p:nvPr/>
          </p:nvSpPr>
          <p:spPr>
            <a:xfrm>
              <a:off x="968254" y="1829218"/>
              <a:ext cx="10577511"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Personal Necessity is for the birth of an employee’s child or adoption of a child only.</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267" y="1784227"/>
              <a:ext cx="451143" cy="512108"/>
            </a:xfrm>
            <a:prstGeom prst="rect">
              <a:avLst/>
            </a:prstGeom>
          </p:spPr>
        </p:pic>
      </p:grpSp>
    </p:spTree>
    <p:extLst>
      <p:ext uri="{BB962C8B-B14F-4D97-AF65-F5344CB8AC3E}">
        <p14:creationId xmlns:p14="http://schemas.microsoft.com/office/powerpoint/2010/main" val="35793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10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866775"/>
            <a:ext cx="10230583"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Ron, your SFSW requested two hours of Personal Necessity because he had a flat tire on his way to work this morning. Should you approve his Personal Necessity time?</a:t>
            </a:r>
          </a:p>
        </p:txBody>
      </p:sp>
      <p:grpSp>
        <p:nvGrpSpPr>
          <p:cNvPr id="5" name="Group 4">
            <a:extLst>
              <a:ext uri="{FF2B5EF4-FFF2-40B4-BE49-F238E27FC236}">
                <a16:creationId xmlns:a16="http://schemas.microsoft.com/office/drawing/2014/main" id="{75933425-D1E7-6889-BF62-15772596F4E8}"/>
              </a:ext>
            </a:extLst>
          </p:cNvPr>
          <p:cNvGrpSpPr/>
          <p:nvPr/>
        </p:nvGrpSpPr>
        <p:grpSpPr>
          <a:xfrm>
            <a:off x="731173" y="2153502"/>
            <a:ext cx="11186910" cy="761675"/>
            <a:chOff x="731173" y="2153502"/>
            <a:chExt cx="11186910" cy="761675"/>
          </a:xfrm>
        </p:grpSpPr>
        <p:sp>
          <p:nvSpPr>
            <p:cNvPr id="2" name="TextBox 1">
              <a:extLst>
                <a:ext uri="{FF2B5EF4-FFF2-40B4-BE49-F238E27FC236}">
                  <a16:creationId xmlns:a16="http://schemas.microsoft.com/office/drawing/2014/main" id="{2F48CBFD-1E29-0744-C3FD-80C76AABC0AD}"/>
                </a:ext>
              </a:extLst>
            </p:cNvPr>
            <p:cNvSpPr txBox="1"/>
            <p:nvPr/>
          </p:nvSpPr>
          <p:spPr>
            <a:xfrm>
              <a:off x="1340572" y="2207291"/>
              <a:ext cx="10577511"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Verifiable automobile failure including flat tires up to two (2) hours if the employee’s automobile is required to be used for work purposes on that day.</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173" y="2153502"/>
              <a:ext cx="451143" cy="512108"/>
            </a:xfrm>
            <a:prstGeom prst="rect">
              <a:avLst/>
            </a:prstGeom>
          </p:spPr>
        </p:pic>
      </p:grpSp>
    </p:spTree>
    <p:extLst>
      <p:ext uri="{BB962C8B-B14F-4D97-AF65-F5344CB8AC3E}">
        <p14:creationId xmlns:p14="http://schemas.microsoft.com/office/powerpoint/2010/main" val="39606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11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866775"/>
            <a:ext cx="10230583" cy="1569660"/>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Tanisha has been off work since Monday, returns to work on Thursday, but doesn’t call you. You requested a sub, but no one reported. You sent Tanisha home because she didn’t call. She requested Personal Necessity for the day. Is she eligible?</a:t>
            </a:r>
          </a:p>
        </p:txBody>
      </p:sp>
      <p:grpSp>
        <p:nvGrpSpPr>
          <p:cNvPr id="5" name="Group 4">
            <a:extLst>
              <a:ext uri="{FF2B5EF4-FFF2-40B4-BE49-F238E27FC236}">
                <a16:creationId xmlns:a16="http://schemas.microsoft.com/office/drawing/2014/main" id="{1EE17E68-D5AF-F8B3-D604-986A62D3DBBA}"/>
              </a:ext>
            </a:extLst>
          </p:cNvPr>
          <p:cNvGrpSpPr/>
          <p:nvPr/>
        </p:nvGrpSpPr>
        <p:grpSpPr>
          <a:xfrm>
            <a:off x="2155528" y="2452445"/>
            <a:ext cx="9881142" cy="2297203"/>
            <a:chOff x="2155528" y="2452445"/>
            <a:chExt cx="9881142" cy="2297203"/>
          </a:xfrm>
        </p:grpSpPr>
        <p:sp>
          <p:nvSpPr>
            <p:cNvPr id="2" name="TextBox 1">
              <a:extLst>
                <a:ext uri="{FF2B5EF4-FFF2-40B4-BE49-F238E27FC236}">
                  <a16:creationId xmlns:a16="http://schemas.microsoft.com/office/drawing/2014/main" id="{2F48CBFD-1E29-0744-C3FD-80C76AABC0AD}"/>
                </a:ext>
              </a:extLst>
            </p:cNvPr>
            <p:cNvSpPr txBox="1"/>
            <p:nvPr/>
          </p:nvSpPr>
          <p:spPr>
            <a:xfrm>
              <a:off x="2802490" y="2502879"/>
              <a:ext cx="9234180" cy="224676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She is not eligible for Personal Necessity. Employees can only be sent home when a sub is in his/her place. Article </a:t>
              </a:r>
              <a:r>
                <a:rPr lang="en-US" sz="2000" dirty="0" err="1">
                  <a:latin typeface="Poppins" panose="00000500000000000000" pitchFamily="2" charset="0"/>
                  <a:cs typeface="Poppins" panose="00000500000000000000" pitchFamily="2" charset="0"/>
                </a:rPr>
                <a:t>Xlll</a:t>
              </a:r>
              <a:r>
                <a:rPr lang="en-US" sz="2000" dirty="0">
                  <a:latin typeface="Poppins" panose="00000500000000000000" pitchFamily="2" charset="0"/>
                  <a:cs typeface="Poppins" panose="00000500000000000000" pitchFamily="2" charset="0"/>
                </a:rPr>
                <a:t> 5.1 states all employees returning to service must notify the appropriate supervisor, administrator or designee at least one hour before the end of the regular working day prior to the day of anticipated return. If notice is not given and both the employee and sub report for duty, only the sub is entitled to work and to be paid for that day.</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5528" y="2452445"/>
              <a:ext cx="451143" cy="512108"/>
            </a:xfrm>
            <a:prstGeom prst="rect">
              <a:avLst/>
            </a:prstGeom>
          </p:spPr>
        </p:pic>
      </p:grpSp>
    </p:spTree>
    <p:extLst>
      <p:ext uri="{BB962C8B-B14F-4D97-AF65-F5344CB8AC3E}">
        <p14:creationId xmlns:p14="http://schemas.microsoft.com/office/powerpoint/2010/main" val="35873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12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866775"/>
            <a:ext cx="10485559"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An employee who is on a 30 day Leave of Absence has not returned. Shall you continue to report Personal Necessity/Illness time?</a:t>
            </a:r>
          </a:p>
        </p:txBody>
      </p:sp>
      <p:grpSp>
        <p:nvGrpSpPr>
          <p:cNvPr id="6" name="Group 5">
            <a:extLst>
              <a:ext uri="{FF2B5EF4-FFF2-40B4-BE49-F238E27FC236}">
                <a16:creationId xmlns:a16="http://schemas.microsoft.com/office/drawing/2014/main" id="{7B9150E4-EABC-D9FA-036E-F583DDE0666A}"/>
              </a:ext>
            </a:extLst>
          </p:cNvPr>
          <p:cNvGrpSpPr/>
          <p:nvPr/>
        </p:nvGrpSpPr>
        <p:grpSpPr>
          <a:xfrm>
            <a:off x="1161992" y="2110514"/>
            <a:ext cx="10918635" cy="2000601"/>
            <a:chOff x="1161992" y="2110514"/>
            <a:chExt cx="10918635" cy="2000601"/>
          </a:xfrm>
        </p:grpSpPr>
        <p:sp>
          <p:nvSpPr>
            <p:cNvPr id="2" name="TextBox 1">
              <a:extLst>
                <a:ext uri="{FF2B5EF4-FFF2-40B4-BE49-F238E27FC236}">
                  <a16:creationId xmlns:a16="http://schemas.microsoft.com/office/drawing/2014/main" id="{2F48CBFD-1E29-0744-C3FD-80C76AABC0AD}"/>
                </a:ext>
              </a:extLst>
            </p:cNvPr>
            <p:cNvSpPr txBox="1"/>
            <p:nvPr/>
          </p:nvSpPr>
          <p:spPr>
            <a:xfrm>
              <a:off x="1815353" y="2172123"/>
              <a:ext cx="10265274" cy="1938992"/>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 </a:t>
              </a:r>
              <a:r>
                <a:rPr lang="en-US" sz="2000" dirty="0">
                  <a:latin typeface="Poppins" panose="00000500000000000000" pitchFamily="2" charset="0"/>
                  <a:cs typeface="Poppins" panose="00000500000000000000" pitchFamily="2" charset="0"/>
                </a:rPr>
                <a:t>Please stop reporting time without a leave. All employee must have a formal Leave of Absence on file when absent for twenty (20) days or more. Time Reporters shall not report time for any employee who does not have a current Leave of Absence on file. FSM shall complete and submit to Personnel an Unauthorized Worksheet for any employee who has not returned to work after the expiration of their Leave of Absence.</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1992" y="2110514"/>
              <a:ext cx="451143" cy="512108"/>
            </a:xfrm>
            <a:prstGeom prst="rect">
              <a:avLst/>
            </a:prstGeom>
          </p:spPr>
        </p:pic>
      </p:grpSp>
      <mc:AlternateContent xmlns:mc="http://schemas.openxmlformats.org/markup-compatibility/2006">
        <mc:Choice xmlns:am3d="http://schemas.microsoft.com/office/drawing/2017/model3d" Requires="am3d">
          <p:graphicFrame>
            <p:nvGraphicFramePr>
              <p:cNvPr id="5" name="3D Model 4" descr="Desk calendar">
                <a:extLst>
                  <a:ext uri="{FF2B5EF4-FFF2-40B4-BE49-F238E27FC236}">
                    <a16:creationId xmlns:a16="http://schemas.microsoft.com/office/drawing/2014/main" id="{D8B8D551-8CAC-5236-2F75-5FB80D5C5EEA}"/>
                  </a:ext>
                </a:extLst>
              </p:cNvPr>
              <p:cNvGraphicFramePr>
                <a:graphicFrameLocks noChangeAspect="1"/>
              </p:cNvGraphicFramePr>
              <p:nvPr>
                <p:extLst>
                  <p:ext uri="{D42A27DB-BD31-4B8C-83A1-F6EECF244321}">
                    <p14:modId xmlns:p14="http://schemas.microsoft.com/office/powerpoint/2010/main" val="2595428987"/>
                  </p:ext>
                </p:extLst>
              </p:nvPr>
            </p:nvGraphicFramePr>
            <p:xfrm>
              <a:off x="7631103" y="4018317"/>
              <a:ext cx="2046771" cy="2626903"/>
            </p:xfrm>
            <a:graphic>
              <a:graphicData uri="http://schemas.microsoft.com/office/drawing/2017/model3d">
                <am3d:model3d r:embed="rId3">
                  <am3d:spPr>
                    <a:xfrm>
                      <a:off x="0" y="0"/>
                      <a:ext cx="2046771" cy="2626903"/>
                    </a:xfrm>
                    <a:prstGeom prst="rect">
                      <a:avLst/>
                    </a:prstGeom>
                  </am3d:spPr>
                  <am3d:camera>
                    <am3d:pos x="0" y="0" z="61131774"/>
                    <am3d:up dx="0" dy="36000000" dz="0"/>
                    <am3d:lookAt x="0" y="0" z="0"/>
                    <am3d:perspective fov="2700000"/>
                  </am3d:camera>
                  <am3d:trans>
                    <am3d:meterPerModelUnit n="3488716" d="1000000"/>
                    <am3d:preTrans dx="0" dy="-18000000" dz="-7548848"/>
                    <am3d:scale>
                      <am3d:sx n="1000000" d="1000000"/>
                      <am3d:sy n="1000000" d="1000000"/>
                      <am3d:sz n="1000000" d="1000000"/>
                    </am3d:scale>
                    <am3d:rot ax="324323" ay="-1262990" az="-116792"/>
                    <am3d:postTrans dx="0" dy="0" dz="0"/>
                  </am3d:trans>
                  <am3d:raster rName="Office3DRenderer" rVer="16.0.8326">
                    <am3d:blip r:embed="rId4"/>
                  </am3d:raster>
                  <am3d:objViewport viewportSz="35596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Desk calendar">
                <a:extLst>
                  <a:ext uri="{FF2B5EF4-FFF2-40B4-BE49-F238E27FC236}">
                    <a16:creationId xmlns:a16="http://schemas.microsoft.com/office/drawing/2014/main" id="{D8B8D551-8CAC-5236-2F75-5FB80D5C5EEA}"/>
                  </a:ext>
                </a:extLst>
              </p:cNvPr>
              <p:cNvPicPr>
                <a:picLocks noGrp="1" noRot="1" noChangeAspect="1" noMove="1" noResize="1" noEditPoints="1" noAdjustHandles="1" noChangeArrowheads="1" noChangeShapeType="1" noCrop="1"/>
              </p:cNvPicPr>
              <p:nvPr/>
            </p:nvPicPr>
            <p:blipFill>
              <a:blip r:embed="rId4"/>
              <a:stretch>
                <a:fillRect/>
              </a:stretch>
            </p:blipFill>
            <p:spPr>
              <a:xfrm>
                <a:off x="7631103" y="4018317"/>
                <a:ext cx="2046771" cy="2626903"/>
              </a:xfrm>
              <a:prstGeom prst="rect">
                <a:avLst/>
              </a:prstGeom>
            </p:spPr>
          </p:pic>
        </mc:Fallback>
      </mc:AlternateContent>
    </p:spTree>
    <p:extLst>
      <p:ext uri="{BB962C8B-B14F-4D97-AF65-F5344CB8AC3E}">
        <p14:creationId xmlns:p14="http://schemas.microsoft.com/office/powerpoint/2010/main" val="7326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Scenario 13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866775"/>
            <a:ext cx="10055963"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Tyler, a FSW, starts work at 9:00 am. He called in to report a Personal Necessity absence at 9:30 am. Are you required to grant Tyler’s Personal Necessity request?</a:t>
            </a:r>
          </a:p>
        </p:txBody>
      </p:sp>
      <p:grpSp>
        <p:nvGrpSpPr>
          <p:cNvPr id="5" name="Group 4">
            <a:extLst>
              <a:ext uri="{FF2B5EF4-FFF2-40B4-BE49-F238E27FC236}">
                <a16:creationId xmlns:a16="http://schemas.microsoft.com/office/drawing/2014/main" id="{3AC97553-0723-0AB6-FCE2-A88AE057F2F3}"/>
              </a:ext>
            </a:extLst>
          </p:cNvPr>
          <p:cNvGrpSpPr/>
          <p:nvPr/>
        </p:nvGrpSpPr>
        <p:grpSpPr>
          <a:xfrm>
            <a:off x="3404027" y="2110514"/>
            <a:ext cx="8628245" cy="3539484"/>
            <a:chOff x="3404027" y="2110514"/>
            <a:chExt cx="8628245" cy="3539484"/>
          </a:xfrm>
        </p:grpSpPr>
        <p:sp>
          <p:nvSpPr>
            <p:cNvPr id="2" name="TextBox 1">
              <a:extLst>
                <a:ext uri="{FF2B5EF4-FFF2-40B4-BE49-F238E27FC236}">
                  <a16:creationId xmlns:a16="http://schemas.microsoft.com/office/drawing/2014/main" id="{2F48CBFD-1E29-0744-C3FD-80C76AABC0AD}"/>
                </a:ext>
              </a:extLst>
            </p:cNvPr>
            <p:cNvSpPr txBox="1"/>
            <p:nvPr/>
          </p:nvSpPr>
          <p:spPr>
            <a:xfrm>
              <a:off x="4074975" y="2172123"/>
              <a:ext cx="7957297" cy="3477875"/>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Yes: </a:t>
              </a:r>
              <a:r>
                <a:rPr lang="en-US" sz="2000" dirty="0">
                  <a:latin typeface="Poppins" panose="00000500000000000000" pitchFamily="2" charset="0"/>
                  <a:cs typeface="Poppins" panose="00000500000000000000" pitchFamily="2" charset="0"/>
                </a:rPr>
                <a:t>Unit C Article </a:t>
              </a:r>
              <a:r>
                <a:rPr lang="en-US" sz="2000" dirty="0" err="1">
                  <a:latin typeface="Poppins" panose="00000500000000000000" pitchFamily="2" charset="0"/>
                  <a:cs typeface="Poppins" panose="00000500000000000000" pitchFamily="2" charset="0"/>
                </a:rPr>
                <a:t>Xlll</a:t>
              </a:r>
              <a:r>
                <a:rPr lang="en-US" sz="2000" dirty="0">
                  <a:latin typeface="Poppins" panose="00000500000000000000" pitchFamily="2" charset="0"/>
                  <a:cs typeface="Poppins" panose="00000500000000000000" pitchFamily="2" charset="0"/>
                </a:rPr>
                <a:t> Section 5.0 Notification Requirement: Unless otherwise provided in this Article, an employee must make every reasonable effort to contact and notify the appropriate supervisor, administrator or designee the working day prior to the beginning of an absence, but, except in unusual circumstances, notification should not be later than the employee’s first working hour of the first day of absence except that notification by bus drivers, truck drivers, and school-based food services employees (whose starting times permit) must be no later than two (2) hours before any such employee’s starting time.</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4027" y="2110514"/>
              <a:ext cx="451143" cy="512108"/>
            </a:xfrm>
            <a:prstGeom prst="rect">
              <a:avLst/>
            </a:prstGeom>
          </p:spPr>
        </p:pic>
      </p:grpSp>
      <p:pic>
        <p:nvPicPr>
          <p:cNvPr id="7" name="Picture 6">
            <a:extLst>
              <a:ext uri="{FF2B5EF4-FFF2-40B4-BE49-F238E27FC236}">
                <a16:creationId xmlns:a16="http://schemas.microsoft.com/office/drawing/2014/main" id="{9DEC2728-4563-68FF-8376-304E3B67C9EF}"/>
              </a:ext>
            </a:extLst>
          </p:cNvPr>
          <p:cNvPicPr>
            <a:picLocks noChangeAspect="1"/>
          </p:cNvPicPr>
          <p:nvPr/>
        </p:nvPicPr>
        <p:blipFill>
          <a:blip r:embed="rId3" cstate="email">
            <a:extLst>
              <a:ext uri="{28A0092B-C50C-407E-A947-70E740481C1C}">
                <a14:useLocalDpi xmlns:a14="http://schemas.microsoft.com/office/drawing/2010/main"/>
              </a:ext>
            </a:extLst>
          </a:blip>
          <a:srcRect l="15795" t="24000" r="9436" b="18000"/>
          <a:stretch/>
        </p:blipFill>
        <p:spPr>
          <a:xfrm>
            <a:off x="8590085" y="5431949"/>
            <a:ext cx="1793660" cy="1391378"/>
          </a:xfrm>
          <a:prstGeom prst="rect">
            <a:avLst/>
          </a:prstGeom>
        </p:spPr>
      </p:pic>
    </p:spTree>
    <p:extLst>
      <p:ext uri="{BB962C8B-B14F-4D97-AF65-F5344CB8AC3E}">
        <p14:creationId xmlns:p14="http://schemas.microsoft.com/office/powerpoint/2010/main" val="8827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Personal Necessity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866775"/>
            <a:ext cx="10485559"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Information pertaining to Personal Necessity is listed in the Collective Bargaining Agreement (CBA) of each union. You can locate your specific CBA by accessing </a:t>
            </a:r>
            <a:r>
              <a:rPr lang="en-US" sz="2400" dirty="0">
                <a:solidFill>
                  <a:srgbClr val="0070C0"/>
                </a:solidFill>
                <a:latin typeface="Poppins" panose="00000500000000000000" pitchFamily="2" charset="0"/>
                <a:cs typeface="Poppins" panose="00000500000000000000" pitchFamily="2" charset="0"/>
              </a:rPr>
              <a:t>https://achieve.net/labor</a:t>
            </a:r>
          </a:p>
        </p:txBody>
      </p:sp>
      <p:sp>
        <p:nvSpPr>
          <p:cNvPr id="2" name="TextBox 1">
            <a:extLst>
              <a:ext uri="{FF2B5EF4-FFF2-40B4-BE49-F238E27FC236}">
                <a16:creationId xmlns:a16="http://schemas.microsoft.com/office/drawing/2014/main" id="{2F48CBFD-1E29-0744-C3FD-80C76AABC0AD}"/>
              </a:ext>
            </a:extLst>
          </p:cNvPr>
          <p:cNvSpPr txBox="1"/>
          <p:nvPr/>
        </p:nvSpPr>
        <p:spPr>
          <a:xfrm>
            <a:off x="4732328" y="3080001"/>
            <a:ext cx="3154500" cy="769441"/>
          </a:xfrm>
          <a:prstGeom prst="rect">
            <a:avLst/>
          </a:prstGeom>
          <a:noFill/>
        </p:spPr>
        <p:txBody>
          <a:bodyPr wrap="square" rtlCol="0">
            <a:spAutoFit/>
          </a:bodyPr>
          <a:lstStyle/>
          <a:p>
            <a:r>
              <a:rPr lang="en-US" sz="2400" b="1" dirty="0">
                <a:solidFill>
                  <a:schemeClr val="accent1"/>
                </a:solidFill>
                <a:latin typeface="Poppins" panose="00000500000000000000" pitchFamily="2" charset="0"/>
                <a:cs typeface="Poppins" panose="00000500000000000000" pitchFamily="2" charset="0"/>
              </a:rPr>
              <a:t>Teamster (Unit S)</a:t>
            </a:r>
          </a:p>
          <a:p>
            <a:r>
              <a:rPr lang="en-US" sz="2000" dirty="0">
                <a:latin typeface="Poppins" panose="00000500000000000000" pitchFamily="2" charset="0"/>
                <a:cs typeface="Poppins" panose="00000500000000000000" pitchFamily="2" charset="0"/>
              </a:rPr>
              <a:t>-Food Service Manager</a:t>
            </a:r>
          </a:p>
        </p:txBody>
      </p:sp>
      <p:sp>
        <p:nvSpPr>
          <p:cNvPr id="5" name="TextBox 4">
            <a:extLst>
              <a:ext uri="{FF2B5EF4-FFF2-40B4-BE49-F238E27FC236}">
                <a16:creationId xmlns:a16="http://schemas.microsoft.com/office/drawing/2014/main" id="{D75C66D2-619E-6386-D1AF-A119C652ACAA}"/>
              </a:ext>
            </a:extLst>
          </p:cNvPr>
          <p:cNvSpPr txBox="1"/>
          <p:nvPr/>
        </p:nvSpPr>
        <p:spPr>
          <a:xfrm>
            <a:off x="7551601" y="4559326"/>
            <a:ext cx="3853548" cy="1077218"/>
          </a:xfrm>
          <a:prstGeom prst="rect">
            <a:avLst/>
          </a:prstGeom>
          <a:noFill/>
        </p:spPr>
        <p:txBody>
          <a:bodyPr wrap="square" rtlCol="0">
            <a:spAutoFit/>
          </a:bodyPr>
          <a:lstStyle/>
          <a:p>
            <a:r>
              <a:rPr lang="en-US" sz="2400" b="1" dirty="0">
                <a:solidFill>
                  <a:srgbClr val="7030A0"/>
                </a:solidFill>
                <a:latin typeface="Poppins" panose="00000500000000000000" pitchFamily="2" charset="0"/>
                <a:cs typeface="Poppins" panose="00000500000000000000" pitchFamily="2" charset="0"/>
              </a:rPr>
              <a:t>SEIU Local 99 (Unit C)</a:t>
            </a:r>
          </a:p>
          <a:p>
            <a:r>
              <a:rPr lang="en-US" sz="2000" dirty="0">
                <a:latin typeface="Poppins" panose="00000500000000000000" pitchFamily="2" charset="0"/>
                <a:cs typeface="Poppins" panose="00000500000000000000" pitchFamily="2" charset="0"/>
              </a:rPr>
              <a:t>-Senior Food Service Worker</a:t>
            </a:r>
          </a:p>
          <a:p>
            <a:r>
              <a:rPr lang="en-US" sz="2000" dirty="0">
                <a:latin typeface="Poppins" panose="00000500000000000000" pitchFamily="2" charset="0"/>
                <a:cs typeface="Poppins" panose="00000500000000000000" pitchFamily="2" charset="0"/>
              </a:rPr>
              <a:t>-Food Service Worker</a:t>
            </a:r>
          </a:p>
        </p:txBody>
      </p:sp>
      <p:pic>
        <p:nvPicPr>
          <p:cNvPr id="6" name="Picture 5">
            <a:extLst>
              <a:ext uri="{FF2B5EF4-FFF2-40B4-BE49-F238E27FC236}">
                <a16:creationId xmlns:a16="http://schemas.microsoft.com/office/drawing/2014/main" id="{44B17BC1-663E-99A3-8301-67B3FDEC36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8707" y="4318533"/>
            <a:ext cx="1902117" cy="1518036"/>
          </a:xfrm>
          <a:prstGeom prst="rect">
            <a:avLst/>
          </a:prstGeom>
        </p:spPr>
      </p:pic>
      <p:pic>
        <p:nvPicPr>
          <p:cNvPr id="9" name="Picture 8">
            <a:extLst>
              <a:ext uri="{FF2B5EF4-FFF2-40B4-BE49-F238E27FC236}">
                <a16:creationId xmlns:a16="http://schemas.microsoft.com/office/drawing/2014/main" id="{663FBD2A-D55F-ED20-3A0E-0BFC9F9162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368" y="2514600"/>
            <a:ext cx="1542422" cy="1993565"/>
          </a:xfrm>
          <a:prstGeom prst="rect">
            <a:avLst/>
          </a:prstGeom>
        </p:spPr>
      </p:pic>
    </p:spTree>
    <p:extLst>
      <p:ext uri="{BB962C8B-B14F-4D97-AF65-F5344CB8AC3E}">
        <p14:creationId xmlns:p14="http://schemas.microsoft.com/office/powerpoint/2010/main" val="5361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597243" cy="830997"/>
          </a:xfrm>
          <a:prstGeom prst="rect">
            <a:avLst/>
          </a:prstGeom>
          <a:noFill/>
        </p:spPr>
        <p:txBody>
          <a:bodyPr wrap="none" rtlCol="0">
            <a:spAutoFit/>
          </a:bodyPr>
          <a:lstStyle/>
          <a:p>
            <a:r>
              <a:rPr lang="en-US" sz="4800" b="1" dirty="0">
                <a:latin typeface="Arial Black" panose="020B0A04020102020204" pitchFamily="34" charset="0"/>
              </a:rPr>
              <a:t>What is Personal Necessity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904875"/>
            <a:ext cx="10439400" cy="2308324"/>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There are times when an employee may need to be absent from work for reasons other than their own illness or reasons covered by other leave provisions such as bereavement, FMLA, Kin-Care, </a:t>
            </a:r>
            <a:r>
              <a:rPr lang="en-US" sz="2400" dirty="0" err="1">
                <a:latin typeface="Poppins" panose="00000500000000000000" pitchFamily="2" charset="0"/>
                <a:cs typeface="Poppins" panose="00000500000000000000" pitchFamily="2" charset="0"/>
              </a:rPr>
              <a:t>ect</a:t>
            </a:r>
            <a:r>
              <a:rPr lang="en-US" sz="2400" dirty="0">
                <a:latin typeface="Poppins" panose="00000500000000000000" pitchFamily="2" charset="0"/>
                <a:cs typeface="Poppins" panose="00000500000000000000" pitchFamily="2" charset="0"/>
              </a:rPr>
              <a:t>. Permanent employees, may use a specified number of days a year, that are deducted from their accrued unused full paid illness time for a number of specific reasons that we will cover shortly</a:t>
            </a:r>
            <a:r>
              <a:rPr lang="en-US" sz="2000" dirty="0">
                <a:latin typeface="Poppins" panose="00000500000000000000" pitchFamily="2" charset="0"/>
                <a:cs typeface="Poppins" panose="00000500000000000000" pitchFamily="2" charset="0"/>
              </a:rPr>
              <a:t>.</a:t>
            </a:r>
          </a:p>
        </p:txBody>
      </p:sp>
      <mc:AlternateContent xmlns:mc="http://schemas.openxmlformats.org/markup-compatibility/2006">
        <mc:Choice xmlns:am3d="http://schemas.microsoft.com/office/drawing/2017/model3d" Requires="am3d">
          <p:graphicFrame>
            <p:nvGraphicFramePr>
              <p:cNvPr id="6" name="3D Model 5" descr="Stethoscope">
                <a:extLst>
                  <a:ext uri="{FF2B5EF4-FFF2-40B4-BE49-F238E27FC236}">
                    <a16:creationId xmlns:a16="http://schemas.microsoft.com/office/drawing/2014/main" id="{53724CE5-CBB3-75A1-0B84-5C95106A793E}"/>
                  </a:ext>
                </a:extLst>
              </p:cNvPr>
              <p:cNvGraphicFramePr>
                <a:graphicFrameLocks noChangeAspect="1"/>
              </p:cNvGraphicFramePr>
              <p:nvPr>
                <p:extLst>
                  <p:ext uri="{D42A27DB-BD31-4B8C-83A1-F6EECF244321}">
                    <p14:modId xmlns:p14="http://schemas.microsoft.com/office/powerpoint/2010/main" val="1188206605"/>
                  </p:ext>
                </p:extLst>
              </p:nvPr>
            </p:nvGraphicFramePr>
            <p:xfrm>
              <a:off x="5531802" y="3598844"/>
              <a:ext cx="5111395" cy="2635209"/>
            </p:xfrm>
            <a:graphic>
              <a:graphicData uri="http://schemas.microsoft.com/office/drawing/2017/model3d">
                <am3d:model3d r:embed="rId3">
                  <am3d:spPr>
                    <a:xfrm>
                      <a:off x="0" y="0"/>
                      <a:ext cx="5111395" cy="2635209"/>
                    </a:xfrm>
                    <a:prstGeom prst="rect">
                      <a:avLst/>
                    </a:prstGeom>
                  </am3d:spPr>
                  <am3d:camera>
                    <am3d:pos x="0" y="0" z="58114959"/>
                    <am3d:up dx="0" dy="36000000" dz="0"/>
                    <am3d:lookAt x="0" y="0" z="0"/>
                    <am3d:perspective fov="2700000"/>
                  </am3d:camera>
                  <am3d:trans>
                    <am3d:meterPerModelUnit n="9533442" d="1000000"/>
                    <am3d:preTrans dx="-1523891" dy="-1211684" dz="-7069068"/>
                    <am3d:scale>
                      <am3d:sx n="1000000" d="1000000"/>
                      <am3d:sy n="1000000" d="1000000"/>
                      <am3d:sz n="1000000" d="1000000"/>
                    </am3d:scale>
                    <am3d:rot ax="2897257" ay="2925487" az="2409026"/>
                    <am3d:postTrans dx="0" dy="0" dz="0"/>
                  </am3d:trans>
                  <am3d:raster rName="Office3DRenderer" rVer="16.0.8326">
                    <am3d:blip r:embed="rId4"/>
                  </am3d:raster>
                  <am3d:objViewport viewportSz="61488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Stethoscope">
                <a:extLst>
                  <a:ext uri="{FF2B5EF4-FFF2-40B4-BE49-F238E27FC236}">
                    <a16:creationId xmlns:a16="http://schemas.microsoft.com/office/drawing/2014/main" id="{53724CE5-CBB3-75A1-0B84-5C95106A793E}"/>
                  </a:ext>
                </a:extLst>
              </p:cNvPr>
              <p:cNvPicPr>
                <a:picLocks noGrp="1" noRot="1" noChangeAspect="1" noMove="1" noResize="1" noEditPoints="1" noAdjustHandles="1" noChangeArrowheads="1" noChangeShapeType="1" noCrop="1"/>
              </p:cNvPicPr>
              <p:nvPr/>
            </p:nvPicPr>
            <p:blipFill>
              <a:blip r:embed="rId4"/>
              <a:stretch>
                <a:fillRect/>
              </a:stretch>
            </p:blipFill>
            <p:spPr>
              <a:xfrm>
                <a:off x="5531802" y="3598844"/>
                <a:ext cx="5111395" cy="263520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Digital Thermometer ?F">
                <a:extLst>
                  <a:ext uri="{FF2B5EF4-FFF2-40B4-BE49-F238E27FC236}">
                    <a16:creationId xmlns:a16="http://schemas.microsoft.com/office/drawing/2014/main" id="{A7809F22-E93C-C2C3-83DB-45E37299CA89}"/>
                  </a:ext>
                </a:extLst>
              </p:cNvPr>
              <p:cNvGraphicFramePr>
                <a:graphicFrameLocks noChangeAspect="1"/>
              </p:cNvGraphicFramePr>
              <p:nvPr>
                <p:extLst>
                  <p:ext uri="{D42A27DB-BD31-4B8C-83A1-F6EECF244321}">
                    <p14:modId xmlns:p14="http://schemas.microsoft.com/office/powerpoint/2010/main" val="2796556681"/>
                  </p:ext>
                </p:extLst>
              </p:nvPr>
            </p:nvGraphicFramePr>
            <p:xfrm>
              <a:off x="7907610" y="3391204"/>
              <a:ext cx="3208544" cy="2523039"/>
            </p:xfrm>
            <a:graphic>
              <a:graphicData uri="http://schemas.microsoft.com/office/drawing/2017/model3d">
                <am3d:model3d r:embed="rId5">
                  <am3d:spPr>
                    <a:xfrm>
                      <a:off x="0" y="0"/>
                      <a:ext cx="3208544" cy="2523039"/>
                    </a:xfrm>
                    <a:prstGeom prst="rect">
                      <a:avLst/>
                    </a:prstGeom>
                  </am3d:spPr>
                  <am3d:camera>
                    <am3d:pos x="0" y="0" z="47881143"/>
                    <am3d:up dx="0" dy="36000000" dz="0"/>
                    <am3d:lookAt x="0" y="0" z="0"/>
                    <am3d:perspective fov="2700000"/>
                  </am3d:camera>
                  <am3d:trans>
                    <am3d:meterPerModelUnit n="31274" d="1000000"/>
                    <am3d:preTrans dx="0" dy="-1583973" dz="-9143"/>
                    <am3d:scale>
                      <am3d:sx n="1000000" d="1000000"/>
                      <am3d:sy n="1000000" d="1000000"/>
                      <am3d:sz n="1000000" d="1000000"/>
                    </am3d:scale>
                    <am3d:rot ax="2846714" ay="2681517" az="2247202"/>
                    <am3d:postTrans dx="0" dy="0" dz="0"/>
                  </am3d:trans>
                  <am3d:raster rName="Office3DRenderer" rVer="16.0.8326">
                    <am3d:blip r:embed="rId6"/>
                  </am3d:raster>
                  <am3d:objViewport viewportSz="44462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Digital Thermometer ?F">
                <a:extLst>
                  <a:ext uri="{FF2B5EF4-FFF2-40B4-BE49-F238E27FC236}">
                    <a16:creationId xmlns:a16="http://schemas.microsoft.com/office/drawing/2014/main" id="{A7809F22-E93C-C2C3-83DB-45E37299CA89}"/>
                  </a:ext>
                </a:extLst>
              </p:cNvPr>
              <p:cNvPicPr>
                <a:picLocks noGrp="1" noRot="1" noChangeAspect="1" noMove="1" noResize="1" noEditPoints="1" noAdjustHandles="1" noChangeArrowheads="1" noChangeShapeType="1" noCrop="1"/>
              </p:cNvPicPr>
              <p:nvPr/>
            </p:nvPicPr>
            <p:blipFill>
              <a:blip r:embed="rId6"/>
              <a:stretch>
                <a:fillRect/>
              </a:stretch>
            </p:blipFill>
            <p:spPr>
              <a:xfrm>
                <a:off x="7907610" y="3391204"/>
                <a:ext cx="3208544" cy="2523039"/>
              </a:xfrm>
              <a:prstGeom prst="rect">
                <a:avLst/>
              </a:prstGeom>
            </p:spPr>
          </p:pic>
        </mc:Fallback>
      </mc:AlternateContent>
    </p:spTree>
    <p:extLst>
      <p:ext uri="{BB962C8B-B14F-4D97-AF65-F5344CB8AC3E}">
        <p14:creationId xmlns:p14="http://schemas.microsoft.com/office/powerpoint/2010/main" val="2964474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1D1516-A7B5-58DF-A19E-7FE94F63F613}"/>
              </a:ext>
            </a:extLst>
          </p:cNvPr>
          <p:cNvSpPr txBox="1"/>
          <p:nvPr/>
        </p:nvSpPr>
        <p:spPr>
          <a:xfrm>
            <a:off x="619126" y="4238625"/>
            <a:ext cx="547687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following reference were used:</a:t>
            </a:r>
          </a:p>
        </p:txBody>
      </p:sp>
      <p:sp>
        <p:nvSpPr>
          <p:cNvPr id="9" name="TextBox 8">
            <a:extLst>
              <a:ext uri="{FF2B5EF4-FFF2-40B4-BE49-F238E27FC236}">
                <a16:creationId xmlns:a16="http://schemas.microsoft.com/office/drawing/2014/main" id="{761DA76E-8E94-25D6-56E2-29E90283233D}"/>
              </a:ext>
            </a:extLst>
          </p:cNvPr>
          <p:cNvSpPr txBox="1"/>
          <p:nvPr/>
        </p:nvSpPr>
        <p:spPr>
          <a:xfrm>
            <a:off x="619126" y="4848225"/>
            <a:ext cx="6715125" cy="1323439"/>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Unit C &amp; Unit S Collective Bargaining Agreements</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Personnel Commission Rules and Laws</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Food Services Division Employee Handbook</a:t>
            </a:r>
          </a:p>
          <a:p>
            <a:pPr marL="342900"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Payroll Administration Branch Personal Necessity</a:t>
            </a:r>
          </a:p>
        </p:txBody>
      </p:sp>
      <p:sp>
        <p:nvSpPr>
          <p:cNvPr id="10" name="TextBox 9">
            <a:extLst>
              <a:ext uri="{FF2B5EF4-FFF2-40B4-BE49-F238E27FC236}">
                <a16:creationId xmlns:a16="http://schemas.microsoft.com/office/drawing/2014/main" id="{D079EE32-DDE0-A77A-F8DB-32C1E19FC9F9}"/>
              </a:ext>
            </a:extLst>
          </p:cNvPr>
          <p:cNvSpPr txBox="1"/>
          <p:nvPr/>
        </p:nvSpPr>
        <p:spPr>
          <a:xfrm>
            <a:off x="447675" y="3448050"/>
            <a:ext cx="3998339" cy="830997"/>
          </a:xfrm>
          <a:prstGeom prst="rect">
            <a:avLst/>
          </a:prstGeom>
          <a:noFill/>
        </p:spPr>
        <p:txBody>
          <a:bodyPr wrap="none" rtlCol="0">
            <a:spAutoFit/>
          </a:bodyPr>
          <a:lstStyle/>
          <a:p>
            <a:r>
              <a:rPr lang="en-US" sz="4800" dirty="0">
                <a:latin typeface="Arial Black" panose="020B0A04020102020204" pitchFamily="34" charset="0"/>
              </a:rPr>
              <a:t>References</a:t>
            </a:r>
          </a:p>
        </p:txBody>
      </p:sp>
      <p:pic>
        <p:nvPicPr>
          <p:cNvPr id="11" name="Picture 10">
            <a:extLst>
              <a:ext uri="{FF2B5EF4-FFF2-40B4-BE49-F238E27FC236}">
                <a16:creationId xmlns:a16="http://schemas.microsoft.com/office/drawing/2014/main" id="{16A7594C-287C-67B1-5283-B85637C282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7521" y="5943521"/>
            <a:ext cx="914479" cy="914479"/>
          </a:xfrm>
          <a:prstGeom prst="rect">
            <a:avLst/>
          </a:prstGeom>
        </p:spPr>
      </p:pic>
      <p:pic>
        <p:nvPicPr>
          <p:cNvPr id="1026" name="Picture 2" descr="Workers at the Newman Nutrition Center, the main food dis… | Flickr">
            <a:extLst>
              <a:ext uri="{FF2B5EF4-FFF2-40B4-BE49-F238E27FC236}">
                <a16:creationId xmlns:a16="http://schemas.microsoft.com/office/drawing/2014/main" id="{49F24954-FF76-12A2-6A0D-D814ED2D364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43021" b="14787"/>
          <a:stretch/>
        </p:blipFill>
        <p:spPr bwMode="auto">
          <a:xfrm>
            <a:off x="-967" y="0"/>
            <a:ext cx="12192967" cy="343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559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830997"/>
          </a:xfrm>
          <a:prstGeom prst="rect">
            <a:avLst/>
          </a:prstGeom>
          <a:noFill/>
        </p:spPr>
        <p:txBody>
          <a:bodyPr wrap="square" rtlCol="0">
            <a:spAutoFit/>
          </a:bodyPr>
          <a:lstStyle/>
          <a:p>
            <a:r>
              <a:rPr lang="en-US" sz="4800" b="1" dirty="0">
                <a:latin typeface="Arial Black" panose="020B0A04020102020204" pitchFamily="34" charset="0"/>
              </a:rPr>
              <a:t>Personal Necessity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866775"/>
            <a:ext cx="10485559" cy="461665"/>
          </a:xfrm>
          <a:prstGeom prst="rect">
            <a:avLst/>
          </a:prstGeom>
          <a:noFill/>
        </p:spPr>
        <p:txBody>
          <a:bodyPr wrap="square" rtlCol="0">
            <a:spAutoFit/>
          </a:bodyPr>
          <a:lstStyle/>
          <a:p>
            <a:endParaRPr lang="en-US" sz="2400" dirty="0">
              <a:latin typeface="Poppins" panose="00000500000000000000" pitchFamily="2" charset="0"/>
              <a:cs typeface="Poppins" panose="00000500000000000000" pitchFamily="2" charset="0"/>
            </a:endParaRPr>
          </a:p>
        </p:txBody>
      </p:sp>
      <p:pic>
        <p:nvPicPr>
          <p:cNvPr id="12" name="Picture 11">
            <a:extLst>
              <a:ext uri="{FF2B5EF4-FFF2-40B4-BE49-F238E27FC236}">
                <a16:creationId xmlns:a16="http://schemas.microsoft.com/office/drawing/2014/main" id="{E4B8B22F-7C26-D688-7224-460E275D1F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5278" r="97778">
                        <a14:foregroundMark x1="5278" y1="32222" x2="5278" y2="32222"/>
                        <a14:foregroundMark x1="91667" y1="23333" x2="91667" y2="23333"/>
                        <a14:foregroundMark x1="94444" y1="35833" x2="94444" y2="35833"/>
                        <a14:foregroundMark x1="94722" y1="23333" x2="94722" y2="23333"/>
                        <a14:foregroundMark x1="97778" y1="35833" x2="97778" y2="35833"/>
                        <a14:foregroundMark x1="97222" y1="36667" x2="97222" y2="36667"/>
                      </a14:backgroundRemoval>
                    </a14:imgEffect>
                  </a14:imgLayer>
                </a14:imgProps>
              </a:ext>
            </a:extLst>
          </a:blip>
          <a:stretch>
            <a:fillRect/>
          </a:stretch>
        </p:blipFill>
        <p:spPr>
          <a:xfrm>
            <a:off x="3303313" y="1472289"/>
            <a:ext cx="4246055" cy="4246055"/>
          </a:xfrm>
          <a:prstGeom prst="rect">
            <a:avLst/>
          </a:prstGeom>
        </p:spPr>
      </p:pic>
    </p:spTree>
    <p:extLst>
      <p:ext uri="{BB962C8B-B14F-4D97-AF65-F5344CB8AC3E}">
        <p14:creationId xmlns:p14="http://schemas.microsoft.com/office/powerpoint/2010/main" val="54370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Significance of Reporting Personal Necessity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72800" cy="1077218"/>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Consistency in granting time off to District Employees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District Employees are eligible to take time off due to various reasons allowed under Personal Necessity instead of using their illness or vacation time.</a:t>
            </a:r>
          </a:p>
        </p:txBody>
      </p:sp>
      <p:sp>
        <p:nvSpPr>
          <p:cNvPr id="2" name="TextBox 1">
            <a:extLst>
              <a:ext uri="{FF2B5EF4-FFF2-40B4-BE49-F238E27FC236}">
                <a16:creationId xmlns:a16="http://schemas.microsoft.com/office/drawing/2014/main" id="{09673B6D-01DB-D6C7-23DE-05D209AC2DEA}"/>
              </a:ext>
            </a:extLst>
          </p:cNvPr>
          <p:cNvSpPr txBox="1"/>
          <p:nvPr/>
        </p:nvSpPr>
        <p:spPr>
          <a:xfrm>
            <a:off x="1543050" y="2876550"/>
            <a:ext cx="10048875" cy="1384995"/>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Accuracy of District Payroll Reporting and Audits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Accurately granting time off creates consistency and efficiency for purposes pertaining to District Payroll Reporting which prevents the assessment of penalties and/or fines when audited.</a:t>
            </a:r>
          </a:p>
        </p:txBody>
      </p:sp>
      <mc:AlternateContent xmlns:mc="http://schemas.openxmlformats.org/markup-compatibility/2006">
        <mc:Choice xmlns:am3d="http://schemas.microsoft.com/office/drawing/2017/model3d" Requires="am3d">
          <p:graphicFrame>
            <p:nvGraphicFramePr>
              <p:cNvPr id="5" name="3D Model 4" descr="Office Calculator">
                <a:extLst>
                  <a:ext uri="{FF2B5EF4-FFF2-40B4-BE49-F238E27FC236}">
                    <a16:creationId xmlns:a16="http://schemas.microsoft.com/office/drawing/2014/main" id="{ACFD3C5C-CEB8-A953-F40C-92DB2E292738}"/>
                  </a:ext>
                </a:extLst>
              </p:cNvPr>
              <p:cNvGraphicFramePr>
                <a:graphicFrameLocks noChangeAspect="1"/>
              </p:cNvGraphicFramePr>
              <p:nvPr>
                <p:extLst>
                  <p:ext uri="{D42A27DB-BD31-4B8C-83A1-F6EECF244321}">
                    <p14:modId xmlns:p14="http://schemas.microsoft.com/office/powerpoint/2010/main" val="1915794375"/>
                  </p:ext>
                </p:extLst>
              </p:nvPr>
            </p:nvGraphicFramePr>
            <p:xfrm>
              <a:off x="8112447" y="3496903"/>
              <a:ext cx="3255162" cy="3111360"/>
            </p:xfrm>
            <a:graphic>
              <a:graphicData uri="http://schemas.microsoft.com/office/drawing/2017/model3d">
                <am3d:model3d r:embed="rId2">
                  <am3d:spPr>
                    <a:xfrm>
                      <a:off x="0" y="0"/>
                      <a:ext cx="3255162" cy="3111360"/>
                    </a:xfrm>
                    <a:prstGeom prst="rect">
                      <a:avLst/>
                    </a:prstGeom>
                  </am3d:spPr>
                  <am3d:camera>
                    <am3d:pos x="0" y="0" z="59061113"/>
                    <am3d:up dx="0" dy="36000000" dz="0"/>
                    <am3d:lookAt x="0" y="0" z="0"/>
                    <am3d:perspective fov="2700000"/>
                  </am3d:camera>
                  <am3d:trans>
                    <am3d:meterPerModelUnit n="33216232" d="1000000"/>
                    <am3d:preTrans dx="0" dy="-2839603" dz="-24381"/>
                    <am3d:scale>
                      <am3d:sx n="1000000" d="1000000"/>
                      <am3d:sy n="1000000" d="1000000"/>
                      <am3d:sz n="1000000" d="1000000"/>
                    </am3d:scale>
                    <am3d:rot ax="2660067" ay="-1421200" az="-1285823"/>
                    <am3d:postTrans dx="0" dy="0" dz="0"/>
                  </am3d:trans>
                  <am3d:raster rName="Office3DRenderer" rVer="16.0.8326">
                    <am3d:blip r:embed="rId3"/>
                  </am3d:raster>
                  <am3d:objViewport viewportSz="36473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Office Calculator">
                <a:extLst>
                  <a:ext uri="{FF2B5EF4-FFF2-40B4-BE49-F238E27FC236}">
                    <a16:creationId xmlns:a16="http://schemas.microsoft.com/office/drawing/2014/main" id="{ACFD3C5C-CEB8-A953-F40C-92DB2E292738}"/>
                  </a:ext>
                </a:extLst>
              </p:cNvPr>
              <p:cNvPicPr>
                <a:picLocks noGrp="1" noRot="1" noChangeAspect="1" noMove="1" noResize="1" noEditPoints="1" noAdjustHandles="1" noChangeArrowheads="1" noChangeShapeType="1" noCrop="1"/>
              </p:cNvPicPr>
              <p:nvPr/>
            </p:nvPicPr>
            <p:blipFill>
              <a:blip r:embed="rId3"/>
              <a:stretch>
                <a:fillRect/>
              </a:stretch>
            </p:blipFill>
            <p:spPr>
              <a:xfrm>
                <a:off x="8112447" y="3496903"/>
                <a:ext cx="3255162" cy="31113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Dater Stamp">
                <a:extLst>
                  <a:ext uri="{FF2B5EF4-FFF2-40B4-BE49-F238E27FC236}">
                    <a16:creationId xmlns:a16="http://schemas.microsoft.com/office/drawing/2014/main" id="{DD252CE4-72EC-F3FA-3942-77213289B2C1}"/>
                  </a:ext>
                </a:extLst>
              </p:cNvPr>
              <p:cNvGraphicFramePr>
                <a:graphicFrameLocks noChangeAspect="1"/>
              </p:cNvGraphicFramePr>
              <p:nvPr>
                <p:extLst>
                  <p:ext uri="{D42A27DB-BD31-4B8C-83A1-F6EECF244321}">
                    <p14:modId xmlns:p14="http://schemas.microsoft.com/office/powerpoint/2010/main" val="2329818046"/>
                  </p:ext>
                </p:extLst>
              </p:nvPr>
            </p:nvGraphicFramePr>
            <p:xfrm rot="218629">
              <a:off x="6229351" y="4301193"/>
              <a:ext cx="1330647" cy="2607203"/>
            </p:xfrm>
            <a:graphic>
              <a:graphicData uri="http://schemas.microsoft.com/office/drawing/2017/model3d">
                <am3d:model3d r:embed="rId4">
                  <am3d:spPr>
                    <a:xfrm rot="218629">
                      <a:off x="0" y="0"/>
                      <a:ext cx="1330647" cy="2607203"/>
                    </a:xfrm>
                    <a:prstGeom prst="rect">
                      <a:avLst/>
                    </a:prstGeom>
                  </am3d:spPr>
                  <am3d:camera>
                    <am3d:pos x="0" y="0" z="55188081"/>
                    <am3d:up dx="0" dy="36000000" dz="0"/>
                    <am3d:lookAt x="0" y="0" z="0"/>
                    <am3d:perspective fov="2700000"/>
                  </am3d:camera>
                  <am3d:trans>
                    <am3d:meterPerModelUnit n="11147067" d="1000000"/>
                    <am3d:preTrans dx="0" dy="-58250" dz="0"/>
                    <am3d:scale>
                      <am3d:sx n="1000000" d="1000000"/>
                      <am3d:sy n="1000000" d="1000000"/>
                      <am3d:sz n="1000000" d="1000000"/>
                    </am3d:scale>
                    <am3d:rot ax="2474490" ay="811772" az="695456"/>
                    <am3d:postTrans dx="0" dy="0" dz="0"/>
                  </am3d:trans>
                  <am3d:raster rName="Office3DRenderer" rVer="16.0.8326">
                    <am3d:blip r:embed="rId5"/>
                  </am3d:raster>
                  <am3d:objViewport viewportSz="30291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Dater Stamp">
                <a:extLst>
                  <a:ext uri="{FF2B5EF4-FFF2-40B4-BE49-F238E27FC236}">
                    <a16:creationId xmlns:a16="http://schemas.microsoft.com/office/drawing/2014/main" id="{DD252CE4-72EC-F3FA-3942-77213289B2C1}"/>
                  </a:ext>
                </a:extLst>
              </p:cNvPr>
              <p:cNvPicPr>
                <a:picLocks noGrp="1" noRot="1" noChangeAspect="1" noMove="1" noResize="1" noEditPoints="1" noAdjustHandles="1" noChangeArrowheads="1" noChangeShapeType="1" noCrop="1"/>
              </p:cNvPicPr>
              <p:nvPr/>
            </p:nvPicPr>
            <p:blipFill>
              <a:blip r:embed="rId5"/>
              <a:stretch>
                <a:fillRect/>
              </a:stretch>
            </p:blipFill>
            <p:spPr>
              <a:xfrm rot="218629">
                <a:off x="6229351" y="4301193"/>
                <a:ext cx="1330647" cy="2607203"/>
              </a:xfrm>
              <a:prstGeom prst="rect">
                <a:avLst/>
              </a:prstGeom>
            </p:spPr>
          </p:pic>
        </mc:Fallback>
      </mc:AlternateContent>
    </p:spTree>
    <p:extLst>
      <p:ext uri="{BB962C8B-B14F-4D97-AF65-F5344CB8AC3E}">
        <p14:creationId xmlns:p14="http://schemas.microsoft.com/office/powerpoint/2010/main" val="345212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Personal Necessity Eligibility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1430000"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Personal Necessity allowance is determined by each Collective Bargaining Agreement (CBA) and allotted on a fiscal year (June to July).</a:t>
            </a:r>
          </a:p>
        </p:txBody>
      </p:sp>
      <p:graphicFrame>
        <p:nvGraphicFramePr>
          <p:cNvPr id="6" name="Table 5">
            <a:extLst>
              <a:ext uri="{FF2B5EF4-FFF2-40B4-BE49-F238E27FC236}">
                <a16:creationId xmlns:a16="http://schemas.microsoft.com/office/drawing/2014/main" id="{6EB4499B-3824-6477-2176-BBE24DE91312}"/>
              </a:ext>
            </a:extLst>
          </p:cNvPr>
          <p:cNvGraphicFramePr>
            <a:graphicFrameLocks noGrp="1"/>
          </p:cNvGraphicFramePr>
          <p:nvPr>
            <p:extLst>
              <p:ext uri="{D42A27DB-BD31-4B8C-83A1-F6EECF244321}">
                <p14:modId xmlns:p14="http://schemas.microsoft.com/office/powerpoint/2010/main" val="486589437"/>
              </p:ext>
            </p:extLst>
          </p:nvPr>
        </p:nvGraphicFramePr>
        <p:xfrm>
          <a:off x="2165350" y="2843741"/>
          <a:ext cx="9569451" cy="1259840"/>
        </p:xfrm>
        <a:graphic>
          <a:graphicData uri="http://schemas.openxmlformats.org/drawingml/2006/table">
            <a:tbl>
              <a:tblPr firstRow="1" bandRow="1">
                <a:tableStyleId>{5C22544A-7EE6-4342-B048-85BDC9FD1C3A}</a:tableStyleId>
              </a:tblPr>
              <a:tblGrid>
                <a:gridCol w="3189817">
                  <a:extLst>
                    <a:ext uri="{9D8B030D-6E8A-4147-A177-3AD203B41FA5}">
                      <a16:colId xmlns:a16="http://schemas.microsoft.com/office/drawing/2014/main" val="2801138945"/>
                    </a:ext>
                  </a:extLst>
                </a:gridCol>
                <a:gridCol w="3189817">
                  <a:extLst>
                    <a:ext uri="{9D8B030D-6E8A-4147-A177-3AD203B41FA5}">
                      <a16:colId xmlns:a16="http://schemas.microsoft.com/office/drawing/2014/main" val="1224264628"/>
                    </a:ext>
                  </a:extLst>
                </a:gridCol>
                <a:gridCol w="3189817">
                  <a:extLst>
                    <a:ext uri="{9D8B030D-6E8A-4147-A177-3AD203B41FA5}">
                      <a16:colId xmlns:a16="http://schemas.microsoft.com/office/drawing/2014/main" val="2536519383"/>
                    </a:ext>
                  </a:extLst>
                </a:gridCol>
              </a:tblGrid>
              <a:tr h="370840">
                <a:tc>
                  <a:txBody>
                    <a:bodyPr/>
                    <a:lstStyle/>
                    <a:p>
                      <a:pPr algn="ctr"/>
                      <a:r>
                        <a:rPr lang="en-US" sz="2800" dirty="0">
                          <a:solidFill>
                            <a:schemeClr val="bg1"/>
                          </a:solidFill>
                          <a:latin typeface="Poppins" panose="00000500000000000000" pitchFamily="2" charset="0"/>
                          <a:cs typeface="Poppins" panose="00000500000000000000" pitchFamily="2" charset="0"/>
                        </a:rPr>
                        <a:t>Union</a:t>
                      </a:r>
                    </a:p>
                  </a:txBody>
                  <a:tcPr>
                    <a:solidFill>
                      <a:schemeClr val="tx1"/>
                    </a:solidFill>
                  </a:tcPr>
                </a:tc>
                <a:tc>
                  <a:txBody>
                    <a:bodyPr/>
                    <a:lstStyle/>
                    <a:p>
                      <a:pPr algn="ctr"/>
                      <a:r>
                        <a:rPr lang="en-US" sz="2800" dirty="0">
                          <a:solidFill>
                            <a:schemeClr val="bg1"/>
                          </a:solidFill>
                          <a:latin typeface="Poppins" panose="00000500000000000000" pitchFamily="2" charset="0"/>
                          <a:cs typeface="Poppins" panose="00000500000000000000" pitchFamily="2" charset="0"/>
                        </a:rPr>
                        <a:t>Classification</a:t>
                      </a:r>
                    </a:p>
                  </a:txBody>
                  <a:tcPr>
                    <a:solidFill>
                      <a:schemeClr val="tx1"/>
                    </a:solidFill>
                  </a:tcPr>
                </a:tc>
                <a:tc>
                  <a:txBody>
                    <a:bodyPr/>
                    <a:lstStyle/>
                    <a:p>
                      <a:pPr algn="ctr"/>
                      <a:r>
                        <a:rPr lang="en-US" sz="2800" dirty="0">
                          <a:solidFill>
                            <a:schemeClr val="bg1"/>
                          </a:solidFill>
                          <a:latin typeface="Poppins" panose="00000500000000000000" pitchFamily="2" charset="0"/>
                          <a:cs typeface="Poppins" panose="00000500000000000000" pitchFamily="2" charset="0"/>
                        </a:rPr>
                        <a:t>Days Allowed</a:t>
                      </a:r>
                    </a:p>
                  </a:txBody>
                  <a:tcPr>
                    <a:solidFill>
                      <a:schemeClr val="tx1"/>
                    </a:solidFill>
                  </a:tcPr>
                </a:tc>
                <a:extLst>
                  <a:ext uri="{0D108BD9-81ED-4DB2-BD59-A6C34878D82A}">
                    <a16:rowId xmlns:a16="http://schemas.microsoft.com/office/drawing/2014/main" val="1912438193"/>
                  </a:ext>
                </a:extLst>
              </a:tr>
              <a:tr h="370840">
                <a:tc>
                  <a:txBody>
                    <a:bodyPr/>
                    <a:lstStyle/>
                    <a:p>
                      <a:pPr algn="ctr"/>
                      <a:r>
                        <a:rPr lang="en-US" dirty="0">
                          <a:latin typeface="Poppins" panose="00000500000000000000" pitchFamily="2" charset="0"/>
                          <a:cs typeface="Poppins" panose="00000500000000000000" pitchFamily="2" charset="0"/>
                        </a:rPr>
                        <a:t>SEIU Local 99</a:t>
                      </a:r>
                    </a:p>
                  </a:txBody>
                  <a:tcPr>
                    <a:solidFill>
                      <a:srgbClr val="00B0F0"/>
                    </a:solidFill>
                  </a:tcPr>
                </a:tc>
                <a:tc>
                  <a:txBody>
                    <a:bodyPr/>
                    <a:lstStyle/>
                    <a:p>
                      <a:pPr algn="ctr"/>
                      <a:r>
                        <a:rPr lang="en-US" dirty="0">
                          <a:latin typeface="Poppins" panose="00000500000000000000" pitchFamily="2" charset="0"/>
                          <a:cs typeface="Poppins" panose="00000500000000000000" pitchFamily="2" charset="0"/>
                        </a:rPr>
                        <a:t>SFSW &amp; FSW</a:t>
                      </a:r>
                    </a:p>
                  </a:txBody>
                  <a:tcPr>
                    <a:solidFill>
                      <a:srgbClr val="00B0F0"/>
                    </a:solidFill>
                  </a:tcPr>
                </a:tc>
                <a:tc>
                  <a:txBody>
                    <a:bodyPr/>
                    <a:lstStyle/>
                    <a:p>
                      <a:pPr algn="ctr"/>
                      <a:r>
                        <a:rPr lang="en-US" dirty="0">
                          <a:latin typeface="Poppins" panose="00000500000000000000" pitchFamily="2" charset="0"/>
                          <a:cs typeface="Poppins" panose="00000500000000000000" pitchFamily="2" charset="0"/>
                        </a:rPr>
                        <a:t>6</a:t>
                      </a:r>
                    </a:p>
                  </a:txBody>
                  <a:tcPr>
                    <a:solidFill>
                      <a:srgbClr val="00B0F0"/>
                    </a:solidFill>
                  </a:tcPr>
                </a:tc>
                <a:extLst>
                  <a:ext uri="{0D108BD9-81ED-4DB2-BD59-A6C34878D82A}">
                    <a16:rowId xmlns:a16="http://schemas.microsoft.com/office/drawing/2014/main" val="3068404141"/>
                  </a:ext>
                </a:extLst>
              </a:tr>
              <a:tr h="370840">
                <a:tc>
                  <a:txBody>
                    <a:bodyPr/>
                    <a:lstStyle/>
                    <a:p>
                      <a:pPr algn="ctr"/>
                      <a:r>
                        <a:rPr lang="en-US" dirty="0">
                          <a:latin typeface="Poppins" panose="00000500000000000000" pitchFamily="2" charset="0"/>
                          <a:cs typeface="Poppins" panose="00000500000000000000" pitchFamily="2" charset="0"/>
                        </a:rPr>
                        <a:t>Teamsters</a:t>
                      </a:r>
                    </a:p>
                  </a:txBody>
                  <a:tcPr>
                    <a:solidFill>
                      <a:srgbClr val="00B0F0"/>
                    </a:solidFill>
                  </a:tcPr>
                </a:tc>
                <a:tc>
                  <a:txBody>
                    <a:bodyPr/>
                    <a:lstStyle/>
                    <a:p>
                      <a:pPr algn="ctr"/>
                      <a:r>
                        <a:rPr lang="en-US" dirty="0">
                          <a:latin typeface="Poppins" panose="00000500000000000000" pitchFamily="2" charset="0"/>
                          <a:cs typeface="Poppins" panose="00000500000000000000" pitchFamily="2" charset="0"/>
                        </a:rPr>
                        <a:t>FSM</a:t>
                      </a:r>
                    </a:p>
                  </a:txBody>
                  <a:tcPr>
                    <a:solidFill>
                      <a:srgbClr val="00B0F0"/>
                    </a:solidFill>
                  </a:tcPr>
                </a:tc>
                <a:tc>
                  <a:txBody>
                    <a:bodyPr/>
                    <a:lstStyle/>
                    <a:p>
                      <a:pPr algn="ctr"/>
                      <a:r>
                        <a:rPr lang="en-US" dirty="0">
                          <a:latin typeface="Poppins" panose="00000500000000000000" pitchFamily="2" charset="0"/>
                          <a:cs typeface="Poppins" panose="00000500000000000000" pitchFamily="2" charset="0"/>
                        </a:rPr>
                        <a:t>7</a:t>
                      </a:r>
                    </a:p>
                  </a:txBody>
                  <a:tcPr>
                    <a:solidFill>
                      <a:srgbClr val="00B0F0"/>
                    </a:solidFill>
                  </a:tcPr>
                </a:tc>
                <a:extLst>
                  <a:ext uri="{0D108BD9-81ED-4DB2-BD59-A6C34878D82A}">
                    <a16:rowId xmlns:a16="http://schemas.microsoft.com/office/drawing/2014/main" val="934499973"/>
                  </a:ext>
                </a:extLst>
              </a:tr>
            </a:tbl>
          </a:graphicData>
        </a:graphic>
      </p:graphicFrame>
      <p:pic>
        <p:nvPicPr>
          <p:cNvPr id="9" name="Picture 8">
            <a:extLst>
              <a:ext uri="{FF2B5EF4-FFF2-40B4-BE49-F238E27FC236}">
                <a16:creationId xmlns:a16="http://schemas.microsoft.com/office/drawing/2014/main" id="{8C832347-4D21-07F6-06C7-8EB662E117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5117" y="4804161"/>
            <a:ext cx="1899874" cy="1518826"/>
          </a:xfrm>
          <a:prstGeom prst="rect">
            <a:avLst/>
          </a:prstGeom>
        </p:spPr>
      </p:pic>
      <p:pic>
        <p:nvPicPr>
          <p:cNvPr id="10" name="Picture 9">
            <a:extLst>
              <a:ext uri="{FF2B5EF4-FFF2-40B4-BE49-F238E27FC236}">
                <a16:creationId xmlns:a16="http://schemas.microsoft.com/office/drawing/2014/main" id="{6D988A62-C243-EDA9-F019-909E9E1C9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2193" y="4539173"/>
            <a:ext cx="1540914" cy="1994370"/>
          </a:xfrm>
          <a:prstGeom prst="rect">
            <a:avLst/>
          </a:prstGeom>
        </p:spPr>
      </p:pic>
    </p:spTree>
    <p:extLst>
      <p:ext uri="{BB962C8B-B14F-4D97-AF65-F5344CB8AC3E}">
        <p14:creationId xmlns:p14="http://schemas.microsoft.com/office/powerpoint/2010/main" val="111376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1C3DB18-D171-544E-1D26-BC816C3C09EB}"/>
              </a:ext>
            </a:extLst>
          </p:cNvPr>
          <p:cNvSpPr/>
          <p:nvPr/>
        </p:nvSpPr>
        <p:spPr>
          <a:xfrm>
            <a:off x="0" y="2753953"/>
            <a:ext cx="5676900" cy="4095750"/>
          </a:xfrm>
          <a:prstGeom prst="rtTriangl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Eligible Personal Necessity Absences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1144983"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usage of Personal Necessity is outlined within your Collective Bargaining Agreement (CBA), District Classified Employee Handbook and FSD Employee Handbook. </a:t>
            </a:r>
          </a:p>
        </p:txBody>
      </p:sp>
      <p:sp>
        <p:nvSpPr>
          <p:cNvPr id="2" name="TextBox 1">
            <a:extLst>
              <a:ext uri="{FF2B5EF4-FFF2-40B4-BE49-F238E27FC236}">
                <a16:creationId xmlns:a16="http://schemas.microsoft.com/office/drawing/2014/main" id="{2F48CBFD-1E29-0744-C3FD-80C76AABC0AD}"/>
              </a:ext>
            </a:extLst>
          </p:cNvPr>
          <p:cNvSpPr txBox="1"/>
          <p:nvPr/>
        </p:nvSpPr>
        <p:spPr>
          <a:xfrm>
            <a:off x="2247900" y="2914650"/>
            <a:ext cx="9516208"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Immediate Supervisors are encouraged to ask clarifying questions of an employee requesting Personal Necessity time in order to determine if the request qualifies. </a:t>
            </a:r>
          </a:p>
        </p:txBody>
      </p:sp>
      <p:sp>
        <p:nvSpPr>
          <p:cNvPr id="5" name="TextBox 4">
            <a:extLst>
              <a:ext uri="{FF2B5EF4-FFF2-40B4-BE49-F238E27FC236}">
                <a16:creationId xmlns:a16="http://schemas.microsoft.com/office/drawing/2014/main" id="{2BE025C7-17ED-454D-EFDB-A2DF1C690A73}"/>
              </a:ext>
            </a:extLst>
          </p:cNvPr>
          <p:cNvSpPr txBox="1"/>
          <p:nvPr/>
        </p:nvSpPr>
        <p:spPr>
          <a:xfrm>
            <a:off x="3876675" y="4181475"/>
            <a:ext cx="7817094"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Personal Necessity time is deducted from accrued Full Paid Illness time and in most cases must be approved prior to being taken. </a:t>
            </a:r>
          </a:p>
        </p:txBody>
      </p:sp>
      <p:pic>
        <p:nvPicPr>
          <p:cNvPr id="7" name="Picture 6">
            <a:extLst>
              <a:ext uri="{FF2B5EF4-FFF2-40B4-BE49-F238E27FC236}">
                <a16:creationId xmlns:a16="http://schemas.microsoft.com/office/drawing/2014/main" id="{EBB683A9-85B8-2EFC-6021-5C61FA1C8A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29" y="1676400"/>
            <a:ext cx="451143" cy="512108"/>
          </a:xfrm>
          <a:prstGeom prst="rect">
            <a:avLst/>
          </a:prstGeom>
        </p:spPr>
      </p:pic>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6757" y="2890820"/>
            <a:ext cx="451143" cy="512108"/>
          </a:xfrm>
          <a:prstGeom prst="rect">
            <a:avLst/>
          </a:prstGeom>
        </p:spPr>
      </p:pic>
      <p:pic>
        <p:nvPicPr>
          <p:cNvPr id="12" name="Picture 11">
            <a:extLst>
              <a:ext uri="{FF2B5EF4-FFF2-40B4-BE49-F238E27FC236}">
                <a16:creationId xmlns:a16="http://schemas.microsoft.com/office/drawing/2014/main" id="{54C6F183-42BB-3401-A677-280AD3EE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5532" y="4157563"/>
            <a:ext cx="451143" cy="512108"/>
          </a:xfrm>
          <a:prstGeom prst="rect">
            <a:avLst/>
          </a:prstGeom>
        </p:spPr>
      </p:pic>
    </p:spTree>
    <p:extLst>
      <p:ext uri="{BB962C8B-B14F-4D97-AF65-F5344CB8AC3E}">
        <p14:creationId xmlns:p14="http://schemas.microsoft.com/office/powerpoint/2010/main" val="412844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Eligible Personal Necessity Absences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following reasons may entitle you to use Personal Necessity: </a:t>
            </a:r>
          </a:p>
        </p:txBody>
      </p:sp>
      <p:sp>
        <p:nvSpPr>
          <p:cNvPr id="2" name="TextBox 1">
            <a:extLst>
              <a:ext uri="{FF2B5EF4-FFF2-40B4-BE49-F238E27FC236}">
                <a16:creationId xmlns:a16="http://schemas.microsoft.com/office/drawing/2014/main" id="{2F48CBFD-1E29-0744-C3FD-80C76AABC0AD}"/>
              </a:ext>
            </a:extLst>
          </p:cNvPr>
          <p:cNvSpPr txBox="1"/>
          <p:nvPr/>
        </p:nvSpPr>
        <p:spPr>
          <a:xfrm>
            <a:off x="838200" y="2228671"/>
            <a:ext cx="10725150" cy="2000548"/>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Death or serious illness of a member of the employee’s immediate family. Immediate family is defined as a parent, grandparent or grandchild of the employee or the employee’s spouse, child (including foster child), brother, sister, daughter-in-law, or son-in-law of the employee, any relative living in the immediate household of the employee (refer to Individual Collective Bargaining Agreements for additional information) or a designated person.</a:t>
            </a:r>
            <a:r>
              <a:rPr lang="en-US" sz="2400" dirty="0">
                <a:latin typeface="Poppins" panose="00000500000000000000" pitchFamily="2" charset="0"/>
                <a:cs typeface="Poppins" panose="00000500000000000000" pitchFamily="2" charset="0"/>
              </a:rPr>
              <a:t> </a:t>
            </a:r>
          </a:p>
        </p:txBody>
      </p:sp>
      <p:sp>
        <p:nvSpPr>
          <p:cNvPr id="5" name="TextBox 4">
            <a:extLst>
              <a:ext uri="{FF2B5EF4-FFF2-40B4-BE49-F238E27FC236}">
                <a16:creationId xmlns:a16="http://schemas.microsoft.com/office/drawing/2014/main" id="{2BE025C7-17ED-454D-EFDB-A2DF1C690A73}"/>
              </a:ext>
            </a:extLst>
          </p:cNvPr>
          <p:cNvSpPr txBox="1"/>
          <p:nvPr/>
        </p:nvSpPr>
        <p:spPr>
          <a:xfrm>
            <a:off x="838200" y="4333934"/>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Two (2) occasions up to a cumulative total of eight (8) hours in a school year to attend the funeral of a close friend or relative not included in the definition of immediate family.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2204242"/>
            <a:ext cx="451143" cy="512108"/>
          </a:xfrm>
          <a:prstGeom prst="rect">
            <a:avLst/>
          </a:prstGeom>
        </p:spPr>
      </p:pic>
      <p:pic>
        <p:nvPicPr>
          <p:cNvPr id="12" name="Picture 11">
            <a:extLst>
              <a:ext uri="{FF2B5EF4-FFF2-40B4-BE49-F238E27FC236}">
                <a16:creationId xmlns:a16="http://schemas.microsoft.com/office/drawing/2014/main" id="{54C6F183-42BB-3401-A677-280AD3EE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4288581"/>
            <a:ext cx="451143" cy="512108"/>
          </a:xfrm>
          <a:prstGeom prst="rect">
            <a:avLst/>
          </a:prstGeom>
        </p:spPr>
      </p:pic>
      <p:pic>
        <p:nvPicPr>
          <p:cNvPr id="6" name="Picture 5">
            <a:extLst>
              <a:ext uri="{FF2B5EF4-FFF2-40B4-BE49-F238E27FC236}">
                <a16:creationId xmlns:a16="http://schemas.microsoft.com/office/drawing/2014/main" id="{89280292-D05E-E050-E250-9204630CA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5431581"/>
            <a:ext cx="451143" cy="512108"/>
          </a:xfrm>
          <a:prstGeom prst="rect">
            <a:avLst/>
          </a:prstGeom>
        </p:spPr>
      </p:pic>
      <p:sp>
        <p:nvSpPr>
          <p:cNvPr id="9" name="TextBox 8">
            <a:extLst>
              <a:ext uri="{FF2B5EF4-FFF2-40B4-BE49-F238E27FC236}">
                <a16:creationId xmlns:a16="http://schemas.microsoft.com/office/drawing/2014/main" id="{F56C50A0-5F74-05A0-EF51-19C6DF472E79}"/>
              </a:ext>
            </a:extLst>
          </p:cNvPr>
          <p:cNvSpPr txBox="1"/>
          <p:nvPr/>
        </p:nvSpPr>
        <p:spPr>
          <a:xfrm>
            <a:off x="838200" y="5479206"/>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Accident involving the employee’s person or property or the person or property of a member of the employee’s immediate family. </a:t>
            </a:r>
          </a:p>
        </p:txBody>
      </p:sp>
    </p:spTree>
    <p:extLst>
      <p:ext uri="{BB962C8B-B14F-4D97-AF65-F5344CB8AC3E}">
        <p14:creationId xmlns:p14="http://schemas.microsoft.com/office/powerpoint/2010/main" val="224139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Eligible Personal Necessity Absences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following reasons may entitle you to use Personal Necessity: </a:t>
            </a:r>
          </a:p>
        </p:txBody>
      </p:sp>
      <p:sp>
        <p:nvSpPr>
          <p:cNvPr id="2" name="TextBox 1">
            <a:extLst>
              <a:ext uri="{FF2B5EF4-FFF2-40B4-BE49-F238E27FC236}">
                <a16:creationId xmlns:a16="http://schemas.microsoft.com/office/drawing/2014/main" id="{2F48CBFD-1E29-0744-C3FD-80C76AABC0AD}"/>
              </a:ext>
            </a:extLst>
          </p:cNvPr>
          <p:cNvSpPr txBox="1"/>
          <p:nvPr/>
        </p:nvSpPr>
        <p:spPr>
          <a:xfrm>
            <a:off x="838200" y="2228671"/>
            <a:ext cx="10725150" cy="461665"/>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Birth of the employee’s child.</a:t>
            </a:r>
            <a:r>
              <a:rPr lang="en-US" sz="2400" dirty="0">
                <a:latin typeface="Poppins" panose="00000500000000000000" pitchFamily="2" charset="0"/>
                <a:cs typeface="Poppins" panose="00000500000000000000" pitchFamily="2" charset="0"/>
              </a:rPr>
              <a:t> </a:t>
            </a:r>
          </a:p>
        </p:txBody>
      </p:sp>
      <p:sp>
        <p:nvSpPr>
          <p:cNvPr id="5" name="TextBox 4">
            <a:extLst>
              <a:ext uri="{FF2B5EF4-FFF2-40B4-BE49-F238E27FC236}">
                <a16:creationId xmlns:a16="http://schemas.microsoft.com/office/drawing/2014/main" id="{2BE025C7-17ED-454D-EFDB-A2DF1C690A73}"/>
              </a:ext>
            </a:extLst>
          </p:cNvPr>
          <p:cNvSpPr txBox="1"/>
          <p:nvPr/>
        </p:nvSpPr>
        <p:spPr>
          <a:xfrm>
            <a:off x="838200" y="2876609"/>
            <a:ext cx="1072515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Adoption of a child.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2203449"/>
            <a:ext cx="451143" cy="512108"/>
          </a:xfrm>
          <a:prstGeom prst="rect">
            <a:avLst/>
          </a:prstGeom>
        </p:spPr>
      </p:pic>
      <p:pic>
        <p:nvPicPr>
          <p:cNvPr id="12" name="Picture 11">
            <a:extLst>
              <a:ext uri="{FF2B5EF4-FFF2-40B4-BE49-F238E27FC236}">
                <a16:creationId xmlns:a16="http://schemas.microsoft.com/office/drawing/2014/main" id="{54C6F183-42BB-3401-A677-280AD3EE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2820610"/>
            <a:ext cx="451143" cy="512108"/>
          </a:xfrm>
          <a:prstGeom prst="rect">
            <a:avLst/>
          </a:prstGeom>
        </p:spPr>
      </p:pic>
      <p:pic>
        <p:nvPicPr>
          <p:cNvPr id="6" name="Picture 5">
            <a:extLst>
              <a:ext uri="{FF2B5EF4-FFF2-40B4-BE49-F238E27FC236}">
                <a16:creationId xmlns:a16="http://schemas.microsoft.com/office/drawing/2014/main" id="{89280292-D05E-E050-E250-9204630CA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3" y="4831506"/>
            <a:ext cx="451143" cy="512108"/>
          </a:xfrm>
          <a:prstGeom prst="rect">
            <a:avLst/>
          </a:prstGeom>
        </p:spPr>
      </p:pic>
      <p:sp>
        <p:nvSpPr>
          <p:cNvPr id="9" name="TextBox 8">
            <a:extLst>
              <a:ext uri="{FF2B5EF4-FFF2-40B4-BE49-F238E27FC236}">
                <a16:creationId xmlns:a16="http://schemas.microsoft.com/office/drawing/2014/main" id="{F56C50A0-5F74-05A0-EF51-19C6DF472E79}"/>
              </a:ext>
            </a:extLst>
          </p:cNvPr>
          <p:cNvSpPr txBox="1"/>
          <p:nvPr/>
        </p:nvSpPr>
        <p:spPr>
          <a:xfrm>
            <a:off x="838200" y="4879131"/>
            <a:ext cx="10725150" cy="163121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Other significant event of a compelling nature to the employee, the gravity of which is comparable to the above, which demands the personal attention of the employee during assigned hours and which the employee cannot reasonably be expected to disregard, limited to one (1) occasion in any school year (i.e. home gets broken into and vandalized). </a:t>
            </a:r>
          </a:p>
        </p:txBody>
      </p:sp>
      <p:sp>
        <p:nvSpPr>
          <p:cNvPr id="7" name="TextBox 6">
            <a:extLst>
              <a:ext uri="{FF2B5EF4-FFF2-40B4-BE49-F238E27FC236}">
                <a16:creationId xmlns:a16="http://schemas.microsoft.com/office/drawing/2014/main" id="{48A2B818-6DF8-A0BF-26B6-DEA5F648DF0D}"/>
              </a:ext>
            </a:extLst>
          </p:cNvPr>
          <p:cNvSpPr txBox="1"/>
          <p:nvPr/>
        </p:nvSpPr>
        <p:spPr>
          <a:xfrm>
            <a:off x="838200" y="3462992"/>
            <a:ext cx="10725150"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Religious holiday of the employee’s faith. </a:t>
            </a:r>
          </a:p>
        </p:txBody>
      </p:sp>
      <p:pic>
        <p:nvPicPr>
          <p:cNvPr id="8" name="Picture 7">
            <a:extLst>
              <a:ext uri="{FF2B5EF4-FFF2-40B4-BE49-F238E27FC236}">
                <a16:creationId xmlns:a16="http://schemas.microsoft.com/office/drawing/2014/main" id="{CEF1A199-D310-C63E-A6DE-A25439FDAF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4" y="3406993"/>
            <a:ext cx="451143" cy="512108"/>
          </a:xfrm>
          <a:prstGeom prst="rect">
            <a:avLst/>
          </a:prstGeom>
        </p:spPr>
      </p:pic>
      <p:pic>
        <p:nvPicPr>
          <p:cNvPr id="10" name="Picture 9">
            <a:extLst>
              <a:ext uri="{FF2B5EF4-FFF2-40B4-BE49-F238E27FC236}">
                <a16:creationId xmlns:a16="http://schemas.microsoft.com/office/drawing/2014/main" id="{2A529D55-74A0-727E-1199-D235617EFF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53" y="3993376"/>
            <a:ext cx="451143" cy="512108"/>
          </a:xfrm>
          <a:prstGeom prst="rect">
            <a:avLst/>
          </a:prstGeom>
        </p:spPr>
      </p:pic>
      <p:sp>
        <p:nvSpPr>
          <p:cNvPr id="13" name="TextBox 12">
            <a:extLst>
              <a:ext uri="{FF2B5EF4-FFF2-40B4-BE49-F238E27FC236}">
                <a16:creationId xmlns:a16="http://schemas.microsoft.com/office/drawing/2014/main" id="{6109BA85-6285-61E3-837E-497F3B1F751F}"/>
              </a:ext>
            </a:extLst>
          </p:cNvPr>
          <p:cNvSpPr txBox="1"/>
          <p:nvPr/>
        </p:nvSpPr>
        <p:spPr>
          <a:xfrm>
            <a:off x="838200" y="4049375"/>
            <a:ext cx="10725150"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Imminent danger to the home of the employee due to a disaster such as flood, fire, or earthquake. </a:t>
            </a:r>
          </a:p>
        </p:txBody>
      </p:sp>
    </p:spTree>
    <p:extLst>
      <p:ext uri="{BB962C8B-B14F-4D97-AF65-F5344CB8AC3E}">
        <p14:creationId xmlns:p14="http://schemas.microsoft.com/office/powerpoint/2010/main" val="247988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BB9DAE-91DA-EC67-FC27-18D02FCD4647}"/>
              </a:ext>
            </a:extLst>
          </p:cNvPr>
          <p:cNvSpPr txBox="1"/>
          <p:nvPr/>
        </p:nvSpPr>
        <p:spPr>
          <a:xfrm>
            <a:off x="472526" y="76937"/>
            <a:ext cx="9300124" cy="1569660"/>
          </a:xfrm>
          <a:prstGeom prst="rect">
            <a:avLst/>
          </a:prstGeom>
          <a:noFill/>
        </p:spPr>
        <p:txBody>
          <a:bodyPr wrap="square" rtlCol="0">
            <a:spAutoFit/>
          </a:bodyPr>
          <a:lstStyle/>
          <a:p>
            <a:r>
              <a:rPr lang="en-US" sz="4800" b="1" dirty="0">
                <a:latin typeface="Arial Black" panose="020B0A04020102020204" pitchFamily="34" charset="0"/>
              </a:rPr>
              <a:t>Eligible Personal Necessity Absences </a:t>
            </a:r>
          </a:p>
        </p:txBody>
      </p:sp>
      <p:sp>
        <p:nvSpPr>
          <p:cNvPr id="18" name="Right Triangle 17">
            <a:extLst>
              <a:ext uri="{FF2B5EF4-FFF2-40B4-BE49-F238E27FC236}">
                <a16:creationId xmlns:a16="http://schemas.microsoft.com/office/drawing/2014/main" id="{0983C1DE-CF44-D37C-DC29-F00F62D54F08}"/>
              </a:ext>
            </a:extLst>
          </p:cNvPr>
          <p:cNvSpPr/>
          <p:nvPr/>
        </p:nvSpPr>
        <p:spPr>
          <a:xfrm rot="16200000">
            <a:off x="11281324" y="5944828"/>
            <a:ext cx="914400" cy="9144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6D76A674-7C65-4419-A62E-C4CB685E5B40}"/>
              </a:ext>
            </a:extLst>
          </p:cNvPr>
          <p:cNvSpPr/>
          <p:nvPr/>
        </p:nvSpPr>
        <p:spPr>
          <a:xfrm rot="10800000">
            <a:off x="9772650" y="0"/>
            <a:ext cx="2423074" cy="2171700"/>
          </a:xfrm>
          <a:prstGeom prst="r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1A947B-EC89-1F88-2CDB-42380C7048BF}"/>
              </a:ext>
            </a:extLst>
          </p:cNvPr>
          <p:cNvSpPr txBox="1"/>
          <p:nvPr/>
        </p:nvSpPr>
        <p:spPr>
          <a:xfrm>
            <a:off x="619125" y="1685925"/>
            <a:ext cx="10944225"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following reasons may entitle you to use Personal Necessity: </a:t>
            </a:r>
          </a:p>
        </p:txBody>
      </p:sp>
      <p:sp>
        <p:nvSpPr>
          <p:cNvPr id="2" name="TextBox 1">
            <a:extLst>
              <a:ext uri="{FF2B5EF4-FFF2-40B4-BE49-F238E27FC236}">
                <a16:creationId xmlns:a16="http://schemas.microsoft.com/office/drawing/2014/main" id="{2F48CBFD-1E29-0744-C3FD-80C76AABC0AD}"/>
              </a:ext>
            </a:extLst>
          </p:cNvPr>
          <p:cNvSpPr txBox="1"/>
          <p:nvPr/>
        </p:nvSpPr>
        <p:spPr>
          <a:xfrm>
            <a:off x="838200" y="2228671"/>
            <a:ext cx="10725150" cy="461665"/>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Two (2) hours for verifiable automobile failure only if the auto is required for work.</a:t>
            </a:r>
            <a:r>
              <a:rPr lang="en-US" sz="2400" dirty="0">
                <a:latin typeface="Poppins" panose="00000500000000000000" pitchFamily="2" charset="0"/>
                <a:cs typeface="Poppins" panose="00000500000000000000" pitchFamily="2" charset="0"/>
              </a:rPr>
              <a:t> </a:t>
            </a:r>
          </a:p>
        </p:txBody>
      </p:sp>
      <p:sp>
        <p:nvSpPr>
          <p:cNvPr id="5" name="TextBox 4">
            <a:extLst>
              <a:ext uri="{FF2B5EF4-FFF2-40B4-BE49-F238E27FC236}">
                <a16:creationId xmlns:a16="http://schemas.microsoft.com/office/drawing/2014/main" id="{2BE025C7-17ED-454D-EFDB-A2DF1C690A73}"/>
              </a:ext>
            </a:extLst>
          </p:cNvPr>
          <p:cNvSpPr txBox="1"/>
          <p:nvPr/>
        </p:nvSpPr>
        <p:spPr>
          <a:xfrm>
            <a:off x="838200" y="2848034"/>
            <a:ext cx="1072515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are not allowed to utilize personal necessity for automobile failure that may occur while employees are on their way to work prior to starting their shift or departing from work after completing their shift. </a:t>
            </a:r>
          </a:p>
        </p:txBody>
      </p:sp>
      <p:pic>
        <p:nvPicPr>
          <p:cNvPr id="11" name="Picture 10">
            <a:extLst>
              <a:ext uri="{FF2B5EF4-FFF2-40B4-BE49-F238E27FC236}">
                <a16:creationId xmlns:a16="http://schemas.microsoft.com/office/drawing/2014/main" id="{0D7AF71F-4106-440E-82B4-F86ACC5D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203449"/>
            <a:ext cx="451143" cy="512108"/>
          </a:xfrm>
          <a:prstGeom prst="rect">
            <a:avLst/>
          </a:prstGeom>
        </p:spPr>
      </p:pic>
      <p:pic>
        <p:nvPicPr>
          <p:cNvPr id="12" name="Picture 11">
            <a:extLst>
              <a:ext uri="{FF2B5EF4-FFF2-40B4-BE49-F238E27FC236}">
                <a16:creationId xmlns:a16="http://schemas.microsoft.com/office/drawing/2014/main" id="{54C6F183-42BB-3401-A677-280AD3EE0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2792035"/>
            <a:ext cx="451143" cy="512108"/>
          </a:xfrm>
          <a:prstGeom prst="rect">
            <a:avLst/>
          </a:prstGeom>
        </p:spPr>
      </p:pic>
      <p:sp>
        <p:nvSpPr>
          <p:cNvPr id="7" name="TextBox 6">
            <a:extLst>
              <a:ext uri="{FF2B5EF4-FFF2-40B4-BE49-F238E27FC236}">
                <a16:creationId xmlns:a16="http://schemas.microsoft.com/office/drawing/2014/main" id="{48A2B818-6DF8-A0BF-26B6-DEA5F648DF0D}"/>
              </a:ext>
            </a:extLst>
          </p:cNvPr>
          <p:cNvSpPr txBox="1"/>
          <p:nvPr/>
        </p:nvSpPr>
        <p:spPr>
          <a:xfrm>
            <a:off x="838200" y="4005917"/>
            <a:ext cx="10725150" cy="267765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Appearance in court or administrative tribunal as a litigant or as a witness under an official governmental order for which salary is not otherwise permitted provided: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Each day of necessary attendance must be certified by the clerk or other authorized officer of he court.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In cases which a witness fee is payable, such fee shall be collected by the employee and remitted to the Accounting and Disbursement Division.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employee must return to work in cases where it is not necessary to be absent the entire day.</a:t>
            </a:r>
          </a:p>
        </p:txBody>
      </p:sp>
      <p:pic>
        <p:nvPicPr>
          <p:cNvPr id="8" name="Picture 7">
            <a:extLst>
              <a:ext uri="{FF2B5EF4-FFF2-40B4-BE49-F238E27FC236}">
                <a16:creationId xmlns:a16="http://schemas.microsoft.com/office/drawing/2014/main" id="{CEF1A199-D310-C63E-A6DE-A25439FDAF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54" y="3949918"/>
            <a:ext cx="451143" cy="512108"/>
          </a:xfrm>
          <a:prstGeom prst="rect">
            <a:avLst/>
          </a:prstGeom>
        </p:spPr>
      </p:pic>
    </p:spTree>
    <p:extLst>
      <p:ext uri="{BB962C8B-B14F-4D97-AF65-F5344CB8AC3E}">
        <p14:creationId xmlns:p14="http://schemas.microsoft.com/office/powerpoint/2010/main" val="566264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0F2850-6067-4844-AF24-809A88D77389}">
  <ds:schemaRefs>
    <ds:schemaRef ds:uri="http://schemas.microsoft.com/sharepoint/v3/contenttype/forms"/>
  </ds:schemaRefs>
</ds:datastoreItem>
</file>

<file path=customXml/itemProps2.xml><?xml version="1.0" encoding="utf-8"?>
<ds:datastoreItem xmlns:ds="http://schemas.openxmlformats.org/officeDocument/2006/customXml" ds:itemID="{C5B4F958-240E-45D9-8C42-DF8D0B90B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1004</TotalTime>
  <Words>2905</Words>
  <Application>Microsoft Office PowerPoint</Application>
  <PresentationFormat>Widescreen</PresentationFormat>
  <Paragraphs>149</Paragraphs>
  <Slides>31</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Aptos Display</vt:lpstr>
      <vt:lpstr>Arial</vt:lpstr>
      <vt:lpstr>Arial Black</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Outhay, James</dc:creator>
  <cp:lastModifiedBy>Chaney, Genea</cp:lastModifiedBy>
  <cp:revision>101</cp:revision>
  <dcterms:created xsi:type="dcterms:W3CDTF">2024-09-10T22:04:17Z</dcterms:created>
  <dcterms:modified xsi:type="dcterms:W3CDTF">2024-10-22T18:24:21Z</dcterms:modified>
</cp:coreProperties>
</file>